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  <p:sldMasterId id="2147483655" r:id="rId5"/>
    <p:sldMasterId id="2147483661" r:id="rId6"/>
    <p:sldMasterId id="2147483668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y="9753600" cx="17340250"/>
  <p:notesSz cx="6858000" cy="9144000"/>
  <p:embeddedFontLst>
    <p:embeddedFont>
      <p:font typeface="Helvetica Neue"/>
      <p:regular r:id="rId29"/>
      <p:bold r:id="rId30"/>
      <p:italic r:id="rId31"/>
      <p:boldItalic r:id="rId32"/>
    </p:embeddedFont>
    <p:embeddedFont>
      <p:font typeface="Open Sans Light"/>
      <p:regular r:id="rId33"/>
      <p:bold r:id="rId34"/>
      <p:italic r:id="rId35"/>
      <p:boldItalic r:id="rId36"/>
    </p:embeddedFont>
    <p:embeddedFont>
      <p:font typeface="Open Sans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072">
          <p15:clr>
            <a:srgbClr val="A4A3A4"/>
          </p15:clr>
        </p15:guide>
        <p15:guide id="2" pos="5461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1" roundtripDataSignature="AMtx7miwmkEhxDwzcwT+OSfyDqSeIjqM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072" orient="horz"/>
        <p:guide pos="5461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13" Type="http://schemas.openxmlformats.org/officeDocument/2006/relationships/slide" Target="slides/slide5.xml"/><Relationship Id="rId39" Type="http://schemas.openxmlformats.org/officeDocument/2006/relationships/font" Target="fonts/OpenSans-italic.fntdata"/><Relationship Id="rId18" Type="http://schemas.openxmlformats.org/officeDocument/2006/relationships/slide" Target="slides/slide10.xml"/><Relationship Id="rId21" Type="http://schemas.openxmlformats.org/officeDocument/2006/relationships/slide" Target="slides/slide13.xml"/><Relationship Id="rId34" Type="http://schemas.openxmlformats.org/officeDocument/2006/relationships/font" Target="fonts/OpenSansLight-bold.fntdata"/><Relationship Id="rId42" Type="http://schemas.openxmlformats.org/officeDocument/2006/relationships/customXml" Target="../customXml/item1.xml"/><Relationship Id="rId7" Type="http://schemas.openxmlformats.org/officeDocument/2006/relationships/slideMaster" Target="slideMasters/slideMaster4.xml"/><Relationship Id="rId20" Type="http://schemas.openxmlformats.org/officeDocument/2006/relationships/slide" Target="slides/slide12.xml"/><Relationship Id="rId41" Type="http://customschemas.google.com/relationships/presentationmetadata" Target="metadata"/><Relationship Id="rId2" Type="http://schemas.openxmlformats.org/officeDocument/2006/relationships/viewProps" Target="viewProps.xml"/><Relationship Id="rId29" Type="http://schemas.openxmlformats.org/officeDocument/2006/relationships/font" Target="fonts/HelveticaNeue-regular.fntdata"/><Relationship Id="rId16" Type="http://schemas.openxmlformats.org/officeDocument/2006/relationships/slide" Target="slides/slide8.xml"/><Relationship Id="rId40" Type="http://schemas.openxmlformats.org/officeDocument/2006/relationships/font" Target="fonts/OpenSans-boldItalic.fntdata"/><Relationship Id="rId24" Type="http://schemas.openxmlformats.org/officeDocument/2006/relationships/slide" Target="slides/slide16.xml"/><Relationship Id="rId1" Type="http://schemas.openxmlformats.org/officeDocument/2006/relationships/theme" Target="theme/theme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32" Type="http://schemas.openxmlformats.org/officeDocument/2006/relationships/font" Target="fonts/HelveticaNeue-boldItalic.fntdata"/><Relationship Id="rId37" Type="http://schemas.openxmlformats.org/officeDocument/2006/relationships/font" Target="fonts/OpenSans-regular.fntdata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36" Type="http://schemas.openxmlformats.org/officeDocument/2006/relationships/font" Target="fonts/OpenSansLight-boldItalic.fntdata"/><Relationship Id="rId31" Type="http://schemas.openxmlformats.org/officeDocument/2006/relationships/font" Target="fonts/HelveticaNeue-italic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4" Type="http://schemas.openxmlformats.org/officeDocument/2006/relationships/customXml" Target="../customXml/item3.xml"/><Relationship Id="rId22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27" Type="http://schemas.openxmlformats.org/officeDocument/2006/relationships/slide" Target="slides/slide19.xml"/><Relationship Id="rId30" Type="http://schemas.openxmlformats.org/officeDocument/2006/relationships/font" Target="fonts/HelveticaNeue-bold.fntdata"/><Relationship Id="rId35" Type="http://schemas.openxmlformats.org/officeDocument/2006/relationships/font" Target="fonts/OpenSansLight-italic.fntdata"/><Relationship Id="rId14" Type="http://schemas.openxmlformats.org/officeDocument/2006/relationships/slide" Target="slides/slide6.xml"/><Relationship Id="rId43" Type="http://schemas.openxmlformats.org/officeDocument/2006/relationships/customXml" Target="../customXml/item2.xml"/><Relationship Id="rId8" Type="http://schemas.openxmlformats.org/officeDocument/2006/relationships/notesMaster" Target="notesMasters/notesMaster1.xml"/><Relationship Id="rId3" Type="http://schemas.openxmlformats.org/officeDocument/2006/relationships/presProps" Target="presProps.xml"/><Relationship Id="rId25" Type="http://schemas.openxmlformats.org/officeDocument/2006/relationships/slide" Target="slides/slide17.xml"/><Relationship Id="rId33" Type="http://schemas.openxmlformats.org/officeDocument/2006/relationships/font" Target="fonts/OpenSansLight-regular.fntdata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38" Type="http://schemas.openxmlformats.org/officeDocument/2006/relationships/font" Target="fonts/Open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9" name="Google Shape;17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7" name="Google Shape;247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que vai anali</a:t>
            </a:r>
            <a:r>
              <a:rPr lang="es-EC" sz="1400">
                <a:solidFill>
                  <a:srgbClr val="000000"/>
                </a:solidFill>
              </a:rPr>
              <a:t>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 a </a:t>
            </a:r>
            <a:r>
              <a:rPr lang="es-EC" sz="1400">
                <a:solidFill>
                  <a:srgbClr val="000000"/>
                </a:solidFill>
              </a:rPr>
              <a:t>“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flor</a:t>
            </a:r>
            <a:r>
              <a:rPr lang="es-EC" sz="1400">
                <a:solidFill>
                  <a:srgbClr val="000000"/>
                </a:solidFill>
              </a:rPr>
              <a:t>”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da NHE para determinar de que forma a qualidade e a prestação de contas estão relacionadas.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</a:t>
            </a:r>
            <a:r>
              <a:rPr lang="es-EC" sz="1400">
                <a:solidFill>
                  <a:srgbClr val="000000"/>
                </a:solidFill>
              </a:rPr>
              <a:t>tilize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as animações para mostrar a primeira pergunta. Dê um tempo para resposta, e  em seguida, rev</a:t>
            </a:r>
            <a:r>
              <a:rPr lang="es-EC" sz="1400">
                <a:solidFill>
                  <a:srgbClr val="000000"/>
                </a:solidFill>
              </a:rPr>
              <a:t>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</a:t>
            </a:r>
            <a:r>
              <a:rPr lang="es-EC" sz="1400">
                <a:solidFill>
                  <a:srgbClr val="000000"/>
                </a:solidFill>
              </a:rPr>
              <a:t>-a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Repita o procedimento para as 6 perguntas.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Sublinhe o ponto de que as comunidades e as pessoas afetadas por uma crise encontram-se no centro, ou seja, ao prestar contas aos nossos doadores, colegas e parceiros,  estamos, em última análise, a pres</a:t>
            </a:r>
            <a:r>
              <a:rPr lang="es-EC" sz="1400">
                <a:solidFill>
                  <a:srgbClr val="000000"/>
                </a:solidFill>
              </a:rPr>
              <a:t>tar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contas também a essas comunidades e pessoas. Os critérios (na </a:t>
            </a:r>
            <a:r>
              <a:rPr lang="es-EC" sz="1400">
                <a:solidFill>
                  <a:srgbClr val="000000"/>
                </a:solidFill>
              </a:rPr>
              <a:t>“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flor</a:t>
            </a:r>
            <a:r>
              <a:rPr lang="es-EC" sz="1400">
                <a:solidFill>
                  <a:srgbClr val="000000"/>
                </a:solidFill>
              </a:rPr>
              <a:t>”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descrevem o modo como “as organizações humanitárias e a equip</a:t>
            </a:r>
            <a:r>
              <a:rPr lang="es-EC" sz="1400">
                <a:solidFill>
                  <a:srgbClr val="000000"/>
                </a:solidFill>
              </a:rPr>
              <a:t>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deveriam trabalhar para cumprir com o compromisso”, ao passo que o compromisso em si (que não aparece na imagem) inclui o que essas comunidades e pessoas “podem esperar de organizações e  indivíduos que prestam assistência humanitária”.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Leia os critérios de 1 a 4. Os critérios 1 e 2 tratam de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fazer o que é certo no momento certo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O 3 trata de como evitar causar mais prejuízo e deixar tudo em </a:t>
            </a:r>
            <a:r>
              <a:rPr lang="es-EC" sz="1400">
                <a:solidFill>
                  <a:srgbClr val="000000"/>
                </a:solidFill>
              </a:rPr>
              <a:t>melhor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condição</a:t>
            </a:r>
            <a:r>
              <a:rPr lang="es-EC" sz="1400">
                <a:solidFill>
                  <a:srgbClr val="000000"/>
                </a:solidFill>
              </a:rPr>
              <a:t>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que aquela encontrada. O 4 é sobre a participação.</a:t>
            </a:r>
            <a:endParaRPr/>
          </a:p>
          <a:p>
            <a:pPr indent="-228600" lvl="0" marL="45720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6" name="Google Shape;27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7000"/>
              </a:lnSpc>
              <a:spcBef>
                <a:spcPts val="660"/>
              </a:spcBef>
              <a:spcAft>
                <a:spcPts val="0"/>
              </a:spcAft>
              <a:buSzPts val="1400"/>
              <a:buFont typeface="Arial"/>
              <a:buAutoNum type="arabicPeriod"/>
            </a:pP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Divida os participantes em cinco grupos de trabalho. A cada grupo atribua um dos seguintes cinco compromissos: 5, 6, 7, 8 e 9.</a:t>
            </a:r>
            <a:endParaRPr/>
          </a:p>
          <a:p>
            <a:pPr indent="-342900" lvl="0" marL="342900" rtl="0" algn="l">
              <a:lnSpc>
                <a:spcPct val="107000"/>
              </a:lnSpc>
              <a:spcBef>
                <a:spcPts val="660"/>
              </a:spcBef>
              <a:spcAft>
                <a:spcPts val="0"/>
              </a:spcAft>
              <a:buSzPts val="1400"/>
              <a:buFont typeface="Arial"/>
              <a:buAutoNum type="arabicPeriod"/>
            </a:pP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Explique que cada grupo deve rever o texto do compromisso que lhe foi atribuído, e identificar uma ação-chave ou responsabilidade organizacional que considerem difícil de ser seguida pelas organizações ou indivíduos (pelo menos em certas situações). Podem ser utilizados exemplos reais, uma vez que terão mais peso. </a:t>
            </a:r>
            <a:endParaRPr/>
          </a:p>
          <a:p>
            <a:pPr indent="-342900" lvl="0" marL="342900" rtl="0" algn="l">
              <a:lnSpc>
                <a:spcPct val="107000"/>
              </a:lnSpc>
              <a:spcBef>
                <a:spcPts val="660"/>
              </a:spcBef>
              <a:spcAft>
                <a:spcPts val="0"/>
              </a:spcAft>
              <a:buSzPts val="1400"/>
              <a:buFont typeface="Arial"/>
              <a:buAutoNum type="arabicPeriod"/>
            </a:pP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Uma vez que os participantes tenham identificado uma ação-chave ou uma responsabilidade organizacional, devem propor sugestões que ajudem as organizações e os indivíduos a atingi-las.</a:t>
            </a:r>
            <a:br>
              <a:rPr lang="es-EC" sz="1400">
                <a:latin typeface="Calibri"/>
                <a:ea typeface="Calibri"/>
                <a:cs typeface="Calibri"/>
                <a:sym typeface="Calibri"/>
              </a:rPr>
            </a:br>
            <a:endParaRPr sz="1400"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57200" marR="0" rtl="0" algn="l">
              <a:lnSpc>
                <a:spcPct val="118000"/>
              </a:lnSpc>
              <a:spcBef>
                <a:spcPts val="14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Mantenha este diapositivo durante o trabalho de grupo para que os participantes saibam o que têm de fazer. Se alguns grupos saírem da sala para completar a tarefa, dê-lhes uma cópia do  </a:t>
            </a:r>
            <a:r>
              <a:rPr b="1" lang="es-EC" sz="1400">
                <a:latin typeface="Calibri"/>
                <a:ea typeface="Calibri"/>
                <a:cs typeface="Calibri"/>
                <a:sym typeface="Calibri"/>
              </a:rPr>
              <a:t>STP 6 Handout for CHS Activity_PT_EU.docx</a:t>
            </a: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s-EC" sz="1400">
                <a:latin typeface="Calibri"/>
                <a:ea typeface="Calibri"/>
                <a:cs typeface="Calibri"/>
                <a:sym typeface="Calibri"/>
              </a:rPr>
            </a:br>
            <a:br>
              <a:rPr lang="es-EC" sz="1400">
                <a:latin typeface="Calibri"/>
                <a:ea typeface="Calibri"/>
                <a:cs typeface="Calibri"/>
                <a:sym typeface="Calibri"/>
              </a:rPr>
            </a:b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Durante o </a:t>
            </a:r>
            <a:r>
              <a:rPr i="1" lang="es-EC" sz="1400">
                <a:latin typeface="Calibri"/>
                <a:ea typeface="Calibri"/>
                <a:cs typeface="Calibri"/>
                <a:sym typeface="Calibri"/>
              </a:rPr>
              <a:t>feedback </a:t>
            </a:r>
            <a:r>
              <a:rPr lang="es-EC" sz="1400">
                <a:latin typeface="Calibri"/>
                <a:ea typeface="Calibri"/>
                <a:cs typeface="Calibri"/>
                <a:sym typeface="Calibri"/>
              </a:rPr>
              <a:t>do exercício em grupo, peça aos participantes para confirmarem a que fase(s) do ciclo do programa humanitário (apresentado na sessão STP 3, se tiver sido seguido o plano de trabalho do curso) corresponde a sua ação ou responsabilidade (caso não seja óbvio/já tenha sido mencionado). Para auxiliar no fluxo da sessão, anote as fases do Ciclo do Programa, exemplos de prestação de contas a diferentes atores e a colaboração/participação recomendada. Esta informação pode ser utilizada para concluir a sessão no penúltimo diapositivo. </a:t>
            </a:r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4" name="Google Shape;284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Mostre este diapositivo durante a apresentação do grupo ao qual foi atribuído. Pergunte que elemento do Compromisso lhe pareceu mais desafi</a:t>
            </a:r>
            <a:r>
              <a:rPr lang="es-EC" sz="1400">
                <a:solidFill>
                  <a:srgbClr val="000000"/>
                </a:solidFill>
              </a:rPr>
              <a:t>ante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 que recomendações o grupo tem para colaboradores humanitários que </a:t>
            </a:r>
            <a:r>
              <a:rPr lang="es-EC" sz="1400">
                <a:solidFill>
                  <a:srgbClr val="000000"/>
                </a:solidFill>
              </a:rPr>
              <a:t>apresentam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dificuldades para cumpr</a:t>
            </a:r>
            <a:r>
              <a:rPr lang="es-EC" sz="1400">
                <a:solidFill>
                  <a:srgbClr val="000000"/>
                </a:solidFill>
              </a:rPr>
              <a:t>i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-lo.</a:t>
            </a:r>
            <a:endParaRPr/>
          </a:p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92" name="Google Shape;292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lang="es-EC" sz="1400"/>
              <a:t>Mostre este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diapositivo</a:t>
            </a:r>
            <a:r>
              <a:rPr lang="es-EC" sz="1400"/>
              <a:t> durante a apresentação do grupo ao qual foi atribuído. Pergunte que elemento do Compromisso lhe pareceu mais desafiante e que recomendações o grupo tem para colaboradores humanitários que apresentam dificuldades para cumpri-lo.</a:t>
            </a:r>
            <a:endParaRPr/>
          </a:p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1" name="Google Shape;301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lang="es-EC" sz="1400"/>
              <a:t>Mostre este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diapositivo</a:t>
            </a:r>
            <a:r>
              <a:rPr lang="es-EC" sz="1400"/>
              <a:t> durante a apresentação do grupo ao qual foi atribuído. Pergunte que elemento do Compromisso lhe pareceu mais desafiante e que recomendações o grupo tem para colaboradores humanitários que apresentam dificuldades para cumpri-lo.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0" name="Google Shape;310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lang="es-EC" sz="1400"/>
              <a:t>Mostre este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diapositivo</a:t>
            </a:r>
            <a:r>
              <a:rPr lang="es-EC" sz="1400"/>
              <a:t> durante a apresentação do grupo ao qual foi atribuído. Pergunte que elemento do Compromisso lhe pareceu mais desafiante e que recomendações o grupo tem para colaboradores humanitários que apresentam dificuldades para cumpri-lo.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9" name="Google Shape;319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lang="es-EC" sz="1400"/>
              <a:t>Mostre este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diapositivo</a:t>
            </a:r>
            <a:r>
              <a:rPr lang="es-EC" sz="1400"/>
              <a:t> durante a apresentação do grupo ao qual foi atribuído. Pergunte que elemento do Compromisso lhe pareceu mais desafiante e que recomendações o grupo tem para colaboradores humanitários que apresentam dificuldades para cumpri-lo.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8" name="Google Shape;328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Somente utilize os diapositivos 16 e 17 se sob</a:t>
            </a:r>
            <a:r>
              <a:rPr lang="es-EC" sz="1400">
                <a:solidFill>
                  <a:srgbClr val="000000"/>
                </a:solidFill>
              </a:rPr>
              <a:t>ejarem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15 minutos. </a:t>
            </a:r>
            <a:r>
              <a:rPr lang="es-EC" sz="1400">
                <a:solidFill>
                  <a:srgbClr val="000000"/>
                </a:solidFill>
              </a:rPr>
              <a:t>Caso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contrário, </a:t>
            </a:r>
            <a:r>
              <a:rPr lang="es-EC" sz="1400">
                <a:solidFill>
                  <a:srgbClr val="000000"/>
                </a:solidFill>
              </a:rPr>
              <a:t>passe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para o </a:t>
            </a:r>
            <a:r>
              <a:rPr lang="es-EC" sz="1400">
                <a:solidFill>
                  <a:srgbClr val="000000"/>
                </a:solidFill>
              </a:rPr>
              <a:t>diapositivo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18 e conclua a sessão.</a:t>
            </a:r>
            <a:endParaRPr sz="1400"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que levará tempo para discutir os níveis de participação com todo o grupo.</a:t>
            </a:r>
            <a:endParaRPr sz="1400"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Leia o Compromisso 4; em seguida, mostre a pergunta e peça uma definição de participação; finalmente, mostre a resposta </a:t>
            </a:r>
            <a:r>
              <a:rPr lang="es-EC" sz="1400">
                <a:solidFill>
                  <a:srgbClr val="000000"/>
                </a:solidFill>
              </a:rPr>
              <a:t>predeterminada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400"/>
          </a:p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6" name="Google Shape;336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Mostre cada tipo de participação e a sua respetiva definição, uma a uma.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Em cada uma delas, peça aos participantes um exemplo de onde se empregou esse  nível de participação</a:t>
            </a:r>
            <a:r>
              <a:rPr lang="es-EC" sz="1400">
                <a:solidFill>
                  <a:srgbClr val="000000"/>
                </a:solidFill>
              </a:rPr>
              <a:t> (p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ara grupos menos experientes, peça situações nas quais esse nível de participação poderia ser conveniente). Se não forem especificadas, pergunte em que fase do ciclo d</a:t>
            </a:r>
            <a:r>
              <a:rPr lang="es-EC" sz="1400">
                <a:solidFill>
                  <a:srgbClr val="000000"/>
                </a:solidFill>
              </a:rPr>
              <a:t>o programa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 enquadra a atividade sugerida.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Nota: Os quatro primeiros tipos são frequentes, embora o diálogo seja mais comum na fase de avaliação do que na fase de planeamento. Se o grupo tem dificuldade para encontrar exemplos para os níveis 5 e 6, é porque se trata de níveis de participação aos quais é difícil chegar.  Em vez disso, pergunte quais são as dificuldades e barreiras para alcançar esses níveis. Parabenize qualquer pessoa que se disponha a apoiar iniciativas locais de modo ativo, isto é, participar das iniciativas das pessoas afetadas.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Citação: </a:t>
            </a:r>
            <a:r>
              <a:rPr lang="es-EC" sz="1400">
                <a:solidFill>
                  <a:srgbClr val="000000"/>
                </a:solidFill>
              </a:rPr>
              <a:t>t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ipolog</a:t>
            </a:r>
            <a:r>
              <a:rPr lang="es-EC" sz="1400">
                <a:solidFill>
                  <a:srgbClr val="000000"/>
                </a:solidFill>
              </a:rPr>
              <a:t>i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adaptada de Petty, J. ‘Alternative systems of inquiry for a sustainable agriculture’, en el Institute of Development Studies Bulletin, vol. 25, (Brighton: Institute of Development Studies, 1994), pp. 37–48.</a:t>
            </a:r>
            <a:endParaRPr/>
          </a:p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3" name="Google Shape;343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Este é um resumo em aberto. Você pode concluir a sessão com as suas próprias palavras. O ponto principal que se deve transmitir é que a NHE aplica-se a todos os aspetos da resposta humanitária e inclui compromissos por parte dos colaboradores humanitários individuais, assim como dos diretores das organizações humanit</a:t>
            </a:r>
            <a:r>
              <a:rPr lang="es-EC" sz="1400">
                <a:solidFill>
                  <a:srgbClr val="000000"/>
                </a:solidFill>
              </a:rPr>
              <a:t>á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rias.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Os pontos fundamentais a seguir devem ser ressaltados segundo a ordem em que os participantes os mencionem, ou devem ser incluídos no resumo da sessão (</a:t>
            </a:r>
            <a:r>
              <a:rPr lang="es-EC" sz="1400">
                <a:solidFill>
                  <a:srgbClr val="000000"/>
                </a:solidFill>
              </a:rPr>
              <a:t>que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 fazê-lo) se os participantes não os mencionarem:</a:t>
            </a:r>
            <a:b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s-EC" sz="1400"/>
              <a:t>A NHE dá orientações tanto para indivíduos como para organizações de apoio humanitário em todas as fases do ciclo do programa humanitário.</a:t>
            </a:r>
            <a:endParaRPr/>
          </a:p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s-EC" sz="1400"/>
              <a:t>É preciso consultar e colaborar com as populações afetadas por uma crise, e proporcionar-lhes mecanismos de </a:t>
            </a:r>
            <a:r>
              <a:rPr i="1" lang="es-EC" sz="1400"/>
              <a:t>feedback </a:t>
            </a:r>
            <a:r>
              <a:rPr lang="es-EC" sz="1400"/>
              <a:t>para que os agentes humanitários possam assisti-las da melhor maneira na assistência às suas necessidades.</a:t>
            </a:r>
            <a:endParaRPr/>
          </a:p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s-EC" sz="1400"/>
              <a:t>Os colaboradores humanitários devem prestar contas às comunidades e às pessoas afetadas por uma crise, aos funcionários, aos doadores, aos governos e a outros agentes.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/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1" lang="es-EC" sz="1400"/>
              <a:t>No centro de todos os compromissos, tanto graficamente quanto por princípio, estão as comunidades e as pessoas afetadas pelas crises.</a:t>
            </a:r>
            <a:endParaRPr/>
          </a:p>
          <a:p>
            <a:pPr indent="-2540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5" name="Google Shape;185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sz="1400">
                <a:solidFill>
                  <a:srgbClr val="000000"/>
                </a:solidFill>
              </a:rPr>
              <a:t>Reveja os objetivos da aprendizagem. Explique que esta sessão é basicamente uma visita guiada aos 9 compromissos da Norma Humanitária Essencial.</a:t>
            </a:r>
            <a:endParaRPr sz="1400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0" name="Google Shape;350;p6:notes"/>
          <p:cNvSpPr txBox="1"/>
          <p:nvPr>
            <p:ph idx="1" type="body"/>
          </p:nvPr>
        </p:nvSpPr>
        <p:spPr>
          <a:xfrm>
            <a:off x="914711" y="4344025"/>
            <a:ext cx="50286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25" spcFirstLastPara="1" rIns="91325" wrap="square" tIns="45650">
            <a:noAutofit/>
          </a:bodyPr>
          <a:lstStyle/>
          <a:p>
            <a:pPr indent="0" lvl="0" marL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Google Shape;192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 é uma apresentação simples d</a:t>
            </a:r>
            <a:r>
              <a:rPr lang="es-EC" sz="1400">
                <a:solidFill>
                  <a:srgbClr val="000000"/>
                </a:solidFill>
              </a:rPr>
              <a:t>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pontos principais e fundamentos da Norma Humanitária Essencial (NHE).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 apresentou a NHE </a:t>
            </a:r>
            <a:r>
              <a:rPr lang="es-EC" sz="1400">
                <a:solidFill>
                  <a:srgbClr val="000000"/>
                </a:solidFill>
              </a:rPr>
              <a:t>no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1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workshop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ou curso (por exemplo, durante a sessão STP 2) </a:t>
            </a:r>
            <a:r>
              <a:rPr lang="es-EC" sz="1400">
                <a:solidFill>
                  <a:srgbClr val="000000"/>
                </a:solidFill>
              </a:rPr>
              <a:t>utilize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animação deste </a:t>
            </a:r>
            <a:r>
              <a:rPr lang="es-EC" sz="1400">
                <a:solidFill>
                  <a:srgbClr val="000000"/>
                </a:solidFill>
              </a:rPr>
              <a:t>diapositivo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para perguntar aos participantes </a:t>
            </a:r>
            <a:r>
              <a:rPr lang="es-EC" sz="1400">
                <a:solidFill>
                  <a:srgbClr val="000000"/>
                </a:solidFill>
              </a:rPr>
              <a:t>se estão lembrados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 que aprenderam, antes de mostrar as respostas.</a:t>
            </a:r>
            <a:endParaRPr/>
          </a:p>
          <a:p>
            <a:pPr indent="-228600" lvl="0" marL="45720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9" name="Google Shape;199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a natureza organizacional partilhada da NHE, e que cada um dos 3 detentores dos direitos </a:t>
            </a:r>
            <a:r>
              <a:rPr lang="es-EC" sz="1400">
                <a:solidFill>
                  <a:srgbClr val="000000"/>
                </a:solidFill>
              </a:rPr>
              <a:t>de autor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u</a:t>
            </a:r>
            <a:r>
              <a:rPr lang="es-EC" sz="1400">
                <a:solidFill>
                  <a:srgbClr val="000000"/>
                </a:solidFill>
              </a:rPr>
              <a:t>tiliza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NHE de forma distinta: </a:t>
            </a:r>
            <a:r>
              <a:rPr lang="es-EC" sz="1400">
                <a:solidFill>
                  <a:srgbClr val="000000"/>
                </a:solidFill>
              </a:rPr>
              <a:t>a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Esfera, como parte dos fundamentos do Manual da Esfera; o Groupe URD, como base para o seu modelo COMPASS de qualidade e prestação de contas (um modelo de amplo espectro que inclui agentes de desenvolvimento, doadores, etc.) e a CHS Alliance, como base para um modelo de avaliação organizacional que deve ser aprovado para que se continue como membro do  CHSA. Uma revisão prévia do texto abaixo facilitará a condução desta sessão.  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Todos os dias, em todo o mundo, inúmeras pessoas de todas as classes sociais mobilizam-se para agir em resposta ao imperativo humanitário (ou seja, impulsionadas pelo desejo de prevenir e aliviar o sofrimento humano onde quer que seja necessário). 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</a:t>
            </a:r>
            <a:r>
              <a:rPr b="1" i="0" lang="es-EC" sz="14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Norma Humanitária Essencial para Qualidade e Prestação de Contas (NHE)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estabelece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Nove Compromissos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 as organizações  e os indivíduos envolvidos numa resposta humanitária podem u</a:t>
            </a:r>
            <a:r>
              <a:rPr lang="es-EC" sz="1400">
                <a:solidFill>
                  <a:srgbClr val="000000"/>
                </a:solidFill>
              </a:rPr>
              <a:t>tilizar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para melhorar a qualidade e a eficácia da assistência </a:t>
            </a:r>
            <a:r>
              <a:rPr lang="es-EC" sz="1400">
                <a:solidFill>
                  <a:srgbClr val="000000"/>
                </a:solidFill>
              </a:rPr>
              <a:t>prestada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NHE coloca as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comunidades e as pessoas afetadas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por uma crise no centro da ação humanitária. Como norma essencial, a NHE descreve os elementos fundamentais de uma ação humanitária de qualidade, responsável e </a:t>
            </a:r>
            <a:r>
              <a:rPr lang="es-EC" sz="1400">
                <a:solidFill>
                  <a:srgbClr val="000000"/>
                </a:solidFill>
              </a:rPr>
              <a:t>baseada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em princípios. É uma norma </a:t>
            </a:r>
            <a:r>
              <a:rPr b="1" lang="es-EC" sz="1400">
                <a:solidFill>
                  <a:srgbClr val="000000"/>
                </a:solidFill>
              </a:rPr>
              <a:t>facultativa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 mensurável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A NHE é o resultado de um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processo global de consultas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 Ela retira elementos importantes de normas e compromissos humanitários anteriores, especialmente das normas da HAP (Parceria Internacional de Responsabilidade Humanitária), do código de melhores práticas da People In Aid, e das normas essenciais do Projeto Esfera.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Extraído de </a:t>
            </a:r>
            <a:r>
              <a:rPr b="0" i="1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corehumanitarianstandard.org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0" marL="457200" rtl="0"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6" name="Google Shape;206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a estrutura da Norma Humanitária Essencial (NHE).</a:t>
            </a:r>
            <a:br>
              <a:rPr lang="es-EC"/>
            </a:b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Peça aos participantes que rev</a:t>
            </a:r>
            <a:r>
              <a:rPr lang="es-EC" sz="1400">
                <a:solidFill>
                  <a:srgbClr val="000000"/>
                </a:solidFill>
              </a:rPr>
              <a:t>ejam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 capítulo da NHE e comparem um dos compromissos com o critério de qualidade </a:t>
            </a:r>
            <a:r>
              <a:rPr lang="es-EC" sz="1400"/>
              <a:t>a ele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vinculado. A diferença</a:t>
            </a:r>
            <a:r>
              <a:rPr lang="es-EC" sz="1400">
                <a:solidFill>
                  <a:srgbClr val="000000"/>
                </a:solidFill>
              </a:rPr>
              <a:t> entre os mesmos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está explicada a página 55 do Manual Esfera. Explique que cada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compromisso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indica o que as pessoas afetadas por uma crise podem esperar dos colaboradores humanitários, e o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critério de qualidade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vinculado descreve uma situação em que se cumpre o compromisso. São os dois lados da mesma moeda. 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Os indicadores de desempenho, as ações-chave e as notas de orientação são elementos comuns às normas mínimas. As responsabilidades organizacionais são um elemento exclusivo da NHE.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Há mais uma </a:t>
            </a:r>
            <a:r>
              <a:rPr lang="es-EC" sz="1400">
                <a:solidFill>
                  <a:srgbClr val="000000"/>
                </a:solidFill>
              </a:rPr>
              <a:t>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ecção da NHE, “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Perguntas de orientação para monito</a:t>
            </a:r>
            <a:r>
              <a:rPr b="1" lang="es-EC" sz="1400">
                <a:solidFill>
                  <a:srgbClr val="000000"/>
                </a:solidFill>
              </a:rPr>
              <a:t>rizar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as ações-chave e as responsabilidades organizacionais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”. Trata-se de uma secção disponível apenas on-line, isto é, não existe no Manual impresso, mas em todos as suas versões digitais (no Manual interativo, no App HSP e no documento PDF).  As perguntas podem ser utilizadas para melhorar </a:t>
            </a:r>
            <a:r>
              <a:rPr lang="es-EC" sz="1400">
                <a:solidFill>
                  <a:srgbClr val="000000"/>
                </a:solidFill>
              </a:rPr>
              <a:t>a conceção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dos programas ou como ferramentas para a revisão de projetos, respostas ou políticas.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Dependendo dos participantes, talvez queira mencionar brevemente que a NHE foi incluída como parte da revisão do Manual Esfera. No futuro, a Esfera e a NHE sempre serão revistas ao mesmo tempo. Pode-se encontrar mais Informações no pacote de </a:t>
            </a:r>
            <a:r>
              <a:rPr lang="es-EC" sz="1400">
                <a:solidFill>
                  <a:srgbClr val="000000"/>
                </a:solidFill>
              </a:rPr>
              <a:t>formação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“Que novidades tem o Manual Esfera 2018?” disponível aqui: https://spherestandards.org/resources/. Este poderia ser um recurso útil se entre os participantes há pessoas familiarizadas com a Edição de 2011.</a:t>
            </a:r>
            <a:endParaRPr/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b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8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5" name="Google Shape;21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1" name="Google Shape;221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Leia a apresentação da NHE e enfatize o nome completo, que inclui as pala</a:t>
            </a:r>
            <a:r>
              <a:rPr lang="es-EC" sz="1400">
                <a:solidFill>
                  <a:srgbClr val="000000"/>
                </a:solidFill>
              </a:rPr>
              <a:t>v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ras “qualidade” e “prestação de contas”.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Apresente a </a:t>
            </a:r>
            <a:r>
              <a:rPr lang="es-EC" sz="1400">
                <a:solidFill>
                  <a:srgbClr val="000000"/>
                </a:solidFill>
              </a:rPr>
              <a:t>“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flor</a:t>
            </a:r>
            <a:r>
              <a:rPr lang="es-EC" sz="1400">
                <a:solidFill>
                  <a:srgbClr val="000000"/>
                </a:solidFill>
              </a:rPr>
              <a:t>”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da NHE e destaque que ela mostra os 9 critérios de qualidade em vez dos 9 compromisos.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que antes de estudar o grupo de 9 compromisos, </a:t>
            </a:r>
            <a:r>
              <a:rPr lang="es-EC" sz="1400">
                <a:solidFill>
                  <a:srgbClr val="000000"/>
                </a:solidFill>
              </a:rPr>
              <a:t>iremos rever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definição e a compreensão sobre a prestação de contas.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Depois, serão</a:t>
            </a:r>
            <a:r>
              <a:rPr lang="es-EC" sz="1400">
                <a:solidFill>
                  <a:srgbClr val="000000"/>
                </a:solidFill>
              </a:rPr>
              <a:t> revistos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os primeiros 4 compromissos </a:t>
            </a:r>
            <a:r>
              <a:rPr lang="es-EC" sz="1400">
                <a:solidFill>
                  <a:srgbClr val="000000"/>
                </a:solidFill>
              </a:rPr>
              <a:t>por todo 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grupo</a:t>
            </a:r>
            <a:r>
              <a:rPr lang="es-EC" sz="1400">
                <a:solidFill>
                  <a:srgbClr val="000000"/>
                </a:solidFill>
              </a:rPr>
              <a:t>,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antes de serem formados grupos para rev</a:t>
            </a:r>
            <a:r>
              <a:rPr lang="es-EC" sz="1400">
                <a:solidFill>
                  <a:srgbClr val="000000"/>
                </a:solidFill>
              </a:rPr>
              <a:t>erem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os 5 compromissos seguintes </a:t>
            </a:r>
            <a:r>
              <a:rPr lang="es-EC" sz="1400">
                <a:solidFill>
                  <a:srgbClr val="000000"/>
                </a:solidFill>
              </a:rPr>
              <a:t>de forma mais detalhada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1" name="Google Shape;231;p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Explique que não há uma definição fixa de prestação de contas no setor, e muito menos </a:t>
            </a:r>
            <a:r>
              <a:rPr b="0" i="1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</a:t>
            </a:r>
            <a:r>
              <a:rPr lang="es-EC" sz="1400">
                <a:solidFill>
                  <a:srgbClr val="000000"/>
                </a:solidFill>
              </a:rPr>
              <a:t>o mesmo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Faça a p</a:t>
            </a:r>
            <a:r>
              <a:rPr lang="es-EC" sz="1400">
                <a:solidFill>
                  <a:srgbClr val="000000"/>
                </a:solidFill>
              </a:rPr>
              <a:t>er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gunta do título.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Continue no diapositivo para mostrar a definição da Esfera (em dois níveis).  Verifique se os participantes se sentem confortáveis com essa definição e se lhes parece que falta algo.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Outra definição útil é “um</a:t>
            </a:r>
            <a:r>
              <a:rPr lang="es-EC" sz="1400">
                <a:solidFill>
                  <a:srgbClr val="000000"/>
                </a:solidFill>
              </a:rPr>
              <a:t>a utilização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responsável do </a:t>
            </a:r>
            <a:r>
              <a:rPr b="1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poder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.”</a:t>
            </a:r>
            <a:endParaRPr/>
          </a:p>
          <a:p>
            <a:pPr indent="-228600" lvl="0" marL="457200" marR="0" rtl="0" algn="l">
              <a:lnSpc>
                <a:spcPct val="118000"/>
              </a:lnSpc>
              <a:spcBef>
                <a:spcPts val="6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8" name="Google Shape;238;p4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lang="es-EC" sz="1400">
                <a:solidFill>
                  <a:srgbClr val="000000"/>
                </a:solidFill>
              </a:rPr>
              <a:t>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Faça a pergunta e dê um tempo aos participantes para a responderem.  Em seguida, avance o diapositivo para revelar as respostas sugeridas.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Depois, utilize a animação para mostrar a segunda pergunta. Possíveis respostas: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Doadores – porque podem enviar menos recursos futuramente se as suas expectativas não se cumprem</a:t>
            </a:r>
            <a:endParaRPr/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Governos – porque podem revogar vistos para a assistência internacional e limitar o acesso à população afetada</a:t>
            </a:r>
            <a:endParaRPr/>
          </a:p>
          <a:p>
            <a:pPr indent="-342900" lvl="0" marL="3429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Parceiros – </a:t>
            </a:r>
            <a:r>
              <a:rPr lang="es-EC" sz="1400">
                <a:solidFill>
                  <a:srgbClr val="000000"/>
                </a:solidFill>
              </a:rPr>
              <a:t>pois a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sua insatisfação poderia acarretar </a:t>
            </a:r>
            <a:r>
              <a:rPr lang="es-EC" sz="1400">
                <a:solidFill>
                  <a:srgbClr val="000000"/>
                </a:solidFill>
              </a:rPr>
              <a:t>menos 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disposição para trabalhar como parceiros no futuro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 não for mencionado, pergunte que capacidade as comunidades e as pessoas afetadas têm para exigir uma prestação de contas. Possíveis respostas incluem queixas, manifestações e distúrbios.</a:t>
            </a:r>
            <a:endParaRPr/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rPr lang="es-EC" sz="1400">
                <a:solidFill>
                  <a:srgbClr val="000000"/>
                </a:solidFill>
              </a:rPr>
              <a:t>Refira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que quem tem mais poder são as organizações e os indiv</a:t>
            </a:r>
            <a:r>
              <a:rPr lang="es-EC" sz="1400">
                <a:solidFill>
                  <a:srgbClr val="000000"/>
                </a:solidFill>
              </a:rPr>
              <a:t>í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duos que prestam ajuda humanitária. Adotar este enfoque da Esfera significa comprometer-se a </a:t>
            </a:r>
            <a:r>
              <a:rPr lang="es-EC" sz="1400">
                <a:solidFill>
                  <a:srgbClr val="000000"/>
                </a:solidFill>
              </a:rPr>
              <a:t>utilizar</a:t>
            </a:r>
            <a:r>
              <a:rPr b="0" i="0" lang="es-EC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esse poder de maneira responsável. </a:t>
            </a:r>
            <a:endParaRPr/>
          </a:p>
          <a:p>
            <a:pPr indent="-228600" lvl="0" marL="45720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jpg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" showMasterSp="0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sted-image.pdf" id="13" name="Google Shape;13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784975" y="1138238"/>
            <a:ext cx="190500" cy="1919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14" name="Google Shape;14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250" y="682625"/>
            <a:ext cx="5870575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4"/>
          <p:cNvSpPr txBox="1"/>
          <p:nvPr>
            <p:ph type="title"/>
          </p:nvPr>
        </p:nvSpPr>
        <p:spPr>
          <a:xfrm>
            <a:off x="7120322" y="1148760"/>
            <a:ext cx="7450169" cy="11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6" name="Google Shape;16;p54"/>
          <p:cNvSpPr txBox="1"/>
          <p:nvPr>
            <p:ph idx="12" type="sldNum"/>
          </p:nvPr>
        </p:nvSpPr>
        <p:spPr>
          <a:xfrm>
            <a:off x="8661400" y="9251950"/>
            <a:ext cx="395288" cy="3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1231991" y="1200723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and text">
  <p:cSld name="Photo and 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/>
          <p:nvPr>
            <p:ph idx="2" type="pic"/>
          </p:nvPr>
        </p:nvSpPr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6" name="Google Shape;86;p19"/>
          <p:cNvSpPr txBox="1"/>
          <p:nvPr>
            <p:ph type="title"/>
          </p:nvPr>
        </p:nvSpPr>
        <p:spPr>
          <a:xfrm>
            <a:off x="1270039" y="635000"/>
            <a:ext cx="9117545" cy="198869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1270039" y="2616200"/>
            <a:ext cx="911754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3" type="body"/>
          </p:nvPr>
        </p:nvSpPr>
        <p:spPr>
          <a:xfrm>
            <a:off x="9766340" y="9099807"/>
            <a:ext cx="6549451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000"/>
              <a:buFont typeface="Open Sans"/>
              <a:buNone/>
              <a:defRPr b="1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3396741" y="8803219"/>
            <a:ext cx="418384" cy="4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2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99" name="Google Shape;99;p12"/>
          <p:cNvSpPr txBox="1"/>
          <p:nvPr>
            <p:ph idx="1" type="body"/>
          </p:nvPr>
        </p:nvSpPr>
        <p:spPr>
          <a:xfrm>
            <a:off x="1231991" y="1200723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00" name="Google Shape;100;p12"/>
          <p:cNvSpPr txBox="1"/>
          <p:nvPr>
            <p:ph idx="12" type="sldNum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" showMasterSp="0">
  <p:cSld name="Title Pag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7120322" y="1148760"/>
            <a:ext cx="7450169" cy="11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Open Sans Light"/>
              <a:buNone/>
              <a:defRPr sz="8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pic>
        <p:nvPicPr>
          <p:cNvPr descr="pasted-image.pdf" id="103" name="Google Shape;10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784933" y="1137926"/>
            <a:ext cx="189836" cy="1919173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/>
          <p:nvPr>
            <p:ph idx="12" type="sldNum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  <p:pic>
        <p:nvPicPr>
          <p:cNvPr descr="pasted-image.pdf" id="105" name="Google Shape;10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628" y="683369"/>
            <a:ext cx="5870575" cy="2513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 copy" showMasterSp="0">
  <p:cSld name="Title &amp; Subtitle copy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1"/>
          <p:cNvPicPr preferRelativeResize="0"/>
          <p:nvPr/>
        </p:nvPicPr>
        <p:blipFill rotWithShape="1">
          <a:blip r:embed="rId2">
            <a:alphaModFix/>
          </a:blip>
          <a:srcRect b="13245" l="55019" r="0" t="12740"/>
          <a:stretch/>
        </p:blipFill>
        <p:spPr>
          <a:xfrm>
            <a:off x="3971" y="-7099"/>
            <a:ext cx="6357594" cy="982484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1"/>
          <p:cNvSpPr txBox="1"/>
          <p:nvPr>
            <p:ph type="title"/>
          </p:nvPr>
        </p:nvSpPr>
        <p:spPr>
          <a:xfrm>
            <a:off x="6361565" y="1638300"/>
            <a:ext cx="9285313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64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6667513" y="3302296"/>
            <a:ext cx="9518732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482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1pPr>
            <a:lvl2pPr indent="-482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2pPr>
            <a:lvl3pPr indent="-482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3pPr>
            <a:lvl4pPr indent="-482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4pPr>
            <a:lvl5pPr indent="-482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pic>
        <p:nvPicPr>
          <p:cNvPr descr="pasted-image.pdf" id="110" name="Google Shape;11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7552" y="8668092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1"/>
          <p:cNvSpPr txBox="1"/>
          <p:nvPr/>
        </p:nvSpPr>
        <p:spPr>
          <a:xfrm>
            <a:off x="3348259" y="853102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pasted-image.pdf" id="112" name="Google Shape;11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445" y="8489918"/>
            <a:ext cx="2443489" cy="1048626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1"/>
          <p:cNvSpPr txBox="1"/>
          <p:nvPr>
            <p:ph idx="12" type="sldNum"/>
          </p:nvPr>
        </p:nvSpPr>
        <p:spPr>
          <a:xfrm>
            <a:off x="3359302" y="8806579"/>
            <a:ext cx="407163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  <p:sp>
        <p:nvSpPr>
          <p:cNvPr id="114" name="Google Shape;114;p21"/>
          <p:cNvSpPr txBox="1"/>
          <p:nvPr/>
        </p:nvSpPr>
        <p:spPr>
          <a:xfrm>
            <a:off x="552421" y="1786744"/>
            <a:ext cx="4438716" cy="2318583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Arial"/>
              <a:buNone/>
            </a:pPr>
            <a:r>
              <a:rPr b="1" i="0" lang="es-EC" sz="7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Learning </a:t>
            </a:r>
            <a:endParaRPr/>
          </a:p>
          <a:p>
            <a:pPr indent="0" lvl="0" marL="228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Arial"/>
              <a:buNone/>
            </a:pPr>
            <a:r>
              <a:rPr b="1" i="0" lang="es-EC" sz="7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objectives</a:t>
            </a:r>
            <a:endParaRPr/>
          </a:p>
        </p:txBody>
      </p:sp>
      <p:sp>
        <p:nvSpPr>
          <p:cNvPr id="115" name="Google Shape;115;p21"/>
          <p:cNvSpPr/>
          <p:nvPr/>
        </p:nvSpPr>
        <p:spPr>
          <a:xfrm>
            <a:off x="4471987" y="49910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" name="Google Shape;116;p21"/>
          <p:cNvSpPr/>
          <p:nvPr/>
        </p:nvSpPr>
        <p:spPr>
          <a:xfrm>
            <a:off x="1409685" y="5472065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7" name="Google Shape;117;p21"/>
          <p:cNvSpPr/>
          <p:nvPr/>
        </p:nvSpPr>
        <p:spPr>
          <a:xfrm>
            <a:off x="3005129" y="55244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8" name="Google Shape;118;p21"/>
          <p:cNvSpPr/>
          <p:nvPr/>
        </p:nvSpPr>
        <p:spPr>
          <a:xfrm>
            <a:off x="233341" y="468148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9" name="Google Shape;119;p21"/>
          <p:cNvSpPr/>
          <p:nvPr/>
        </p:nvSpPr>
        <p:spPr>
          <a:xfrm>
            <a:off x="1433493" y="209486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0" name="Google Shape;120;p21"/>
          <p:cNvSpPr/>
          <p:nvPr/>
        </p:nvSpPr>
        <p:spPr>
          <a:xfrm>
            <a:off x="257149" y="87624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" name="Google Shape;121;p21"/>
          <p:cNvSpPr/>
          <p:nvPr/>
        </p:nvSpPr>
        <p:spPr>
          <a:xfrm>
            <a:off x="121198" y="6224608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2" name="Google Shape;122;p21"/>
          <p:cNvSpPr/>
          <p:nvPr/>
        </p:nvSpPr>
        <p:spPr>
          <a:xfrm>
            <a:off x="2834779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3" name="Google Shape;123;p21"/>
          <p:cNvSpPr/>
          <p:nvPr/>
        </p:nvSpPr>
        <p:spPr>
          <a:xfrm>
            <a:off x="2156671" y="8305162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4" name="Google Shape;124;p21"/>
          <p:cNvSpPr/>
          <p:nvPr/>
        </p:nvSpPr>
        <p:spPr>
          <a:xfrm>
            <a:off x="4030460" y="7983624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5" name="Google Shape;125;p21"/>
          <p:cNvSpPr/>
          <p:nvPr/>
        </p:nvSpPr>
        <p:spPr>
          <a:xfrm>
            <a:off x="5477583" y="6194398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" name="Google Shape;126;p21"/>
          <p:cNvSpPr/>
          <p:nvPr/>
        </p:nvSpPr>
        <p:spPr>
          <a:xfrm>
            <a:off x="371593" y="7842725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4323072" y="6558155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8" name="Google Shape;128;p21"/>
          <p:cNvSpPr/>
          <p:nvPr/>
        </p:nvSpPr>
        <p:spPr>
          <a:xfrm>
            <a:off x="1431123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and text">
  <p:cSld name="Photo and 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/>
          <p:nvPr>
            <p:ph idx="2" type="pic"/>
          </p:nvPr>
        </p:nvSpPr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1" name="Google Shape;131;p22"/>
          <p:cNvSpPr txBox="1"/>
          <p:nvPr>
            <p:ph type="title"/>
          </p:nvPr>
        </p:nvSpPr>
        <p:spPr>
          <a:xfrm>
            <a:off x="1270039" y="635000"/>
            <a:ext cx="9117545" cy="198869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" type="body"/>
          </p:nvPr>
        </p:nvSpPr>
        <p:spPr>
          <a:xfrm>
            <a:off x="1270039" y="2616200"/>
            <a:ext cx="911754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3" type="body"/>
          </p:nvPr>
        </p:nvSpPr>
        <p:spPr>
          <a:xfrm>
            <a:off x="9766340" y="9099807"/>
            <a:ext cx="6549451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000"/>
              <a:buFont typeface="Open Sans"/>
              <a:buNone/>
              <a:defRPr b="1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34" name="Google Shape;134;p22"/>
          <p:cNvSpPr txBox="1"/>
          <p:nvPr>
            <p:ph idx="12" type="sldNum"/>
          </p:nvPr>
        </p:nvSpPr>
        <p:spPr>
          <a:xfrm>
            <a:off x="3396741" y="8803219"/>
            <a:ext cx="418384" cy="4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page" showMasterSp="0">
  <p:cSld name="End page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sted-image.pdf" id="140" name="Google Shape;140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21119" y="3557851"/>
            <a:ext cx="4836076" cy="21878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141" name="Google Shape;141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51524" y="3976666"/>
            <a:ext cx="117777" cy="119067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4"/>
          <p:cNvSpPr txBox="1"/>
          <p:nvPr/>
        </p:nvSpPr>
        <p:spPr>
          <a:xfrm>
            <a:off x="9663630" y="4366761"/>
            <a:ext cx="7082075" cy="1121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6400"/>
              <a:buFont typeface="Arial"/>
              <a:buNone/>
            </a:pPr>
            <a:r>
              <a:rPr b="1" i="0" lang="es-EC" sz="6400" u="none" cap="none" strike="noStrik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rPr>
              <a:t>YOU</a:t>
            </a:r>
            <a:endParaRPr/>
          </a:p>
        </p:txBody>
      </p:sp>
      <p:sp>
        <p:nvSpPr>
          <p:cNvPr id="143" name="Google Shape;143;p24"/>
          <p:cNvSpPr txBox="1"/>
          <p:nvPr/>
        </p:nvSpPr>
        <p:spPr>
          <a:xfrm>
            <a:off x="9595893" y="3557851"/>
            <a:ext cx="7345475" cy="1367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s-EC" sz="8000" u="none" cap="none" strike="noStrik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THANK</a:t>
            </a:r>
            <a:endParaRPr/>
          </a:p>
        </p:txBody>
      </p:sp>
      <p:sp>
        <p:nvSpPr>
          <p:cNvPr id="144" name="Google Shape;144;p24"/>
          <p:cNvSpPr txBox="1"/>
          <p:nvPr>
            <p:ph idx="12" type="sldNum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4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54" name="Google Shape;154;p14"/>
          <p:cNvSpPr txBox="1"/>
          <p:nvPr>
            <p:ph idx="1" type="body"/>
          </p:nvPr>
        </p:nvSpPr>
        <p:spPr>
          <a:xfrm>
            <a:off x="1231991" y="1200723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55" name="Google Shape;155;p14"/>
          <p:cNvSpPr txBox="1"/>
          <p:nvPr>
            <p:ph idx="12" type="sldNum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" showMasterSp="0">
  <p:cSld name="Title Pag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>
            <p:ph type="title"/>
          </p:nvPr>
        </p:nvSpPr>
        <p:spPr>
          <a:xfrm>
            <a:off x="7120322" y="1148760"/>
            <a:ext cx="7450169" cy="11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Open Sans Light"/>
              <a:buNone/>
              <a:defRPr sz="8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pic>
        <p:nvPicPr>
          <p:cNvPr descr="pasted-image.pdf" id="158" name="Google Shape;158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784933" y="1137926"/>
            <a:ext cx="189836" cy="191917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5"/>
          <p:cNvSpPr txBox="1"/>
          <p:nvPr>
            <p:ph idx="12" type="sldNum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  <p:pic>
        <p:nvPicPr>
          <p:cNvPr descr="pasted-image.pdf" id="160" name="Google Shape;16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628" y="683369"/>
            <a:ext cx="5870575" cy="2513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5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9" name="Google Shape;19;p55"/>
          <p:cNvSpPr txBox="1"/>
          <p:nvPr>
            <p:ph idx="1" type="body"/>
          </p:nvPr>
        </p:nvSpPr>
        <p:spPr>
          <a:xfrm>
            <a:off x="1231991" y="1200723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20" name="Google Shape;20;p55"/>
          <p:cNvSpPr txBox="1"/>
          <p:nvPr>
            <p:ph idx="12" type="sldNum"/>
          </p:nvPr>
        </p:nvSpPr>
        <p:spPr>
          <a:xfrm>
            <a:off x="3390900" y="8809038"/>
            <a:ext cx="393700" cy="3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and text">
  <p:cSld name="Photo and tex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/>
          <p:nvPr>
            <p:ph idx="2" type="pic"/>
          </p:nvPr>
        </p:nvSpPr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63" name="Google Shape;163;p30"/>
          <p:cNvSpPr txBox="1"/>
          <p:nvPr>
            <p:ph type="title"/>
          </p:nvPr>
        </p:nvSpPr>
        <p:spPr>
          <a:xfrm>
            <a:off x="1270039" y="635000"/>
            <a:ext cx="9117545" cy="198869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64" name="Google Shape;164;p30"/>
          <p:cNvSpPr txBox="1"/>
          <p:nvPr>
            <p:ph idx="1" type="body"/>
          </p:nvPr>
        </p:nvSpPr>
        <p:spPr>
          <a:xfrm>
            <a:off x="1270039" y="2616200"/>
            <a:ext cx="911754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65" name="Google Shape;165;p30"/>
          <p:cNvSpPr txBox="1"/>
          <p:nvPr>
            <p:ph idx="3" type="body"/>
          </p:nvPr>
        </p:nvSpPr>
        <p:spPr>
          <a:xfrm>
            <a:off x="9766340" y="9099807"/>
            <a:ext cx="6549451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000"/>
              <a:buFont typeface="Open Sans"/>
              <a:buNone/>
              <a:defRPr b="1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66" name="Google Shape;166;p30"/>
          <p:cNvSpPr txBox="1"/>
          <p:nvPr>
            <p:ph idx="12" type="sldNum"/>
          </p:nvPr>
        </p:nvSpPr>
        <p:spPr>
          <a:xfrm>
            <a:off x="3396741" y="8803219"/>
            <a:ext cx="418384" cy="4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5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169" name="Google Shape;169;p45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170" name="Google Shape;170;p45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page" showMasterSp="0">
  <p:cSld name="End page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sted-image.pdf" id="172" name="Google Shape;172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21119" y="3557851"/>
            <a:ext cx="4836076" cy="21878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173" name="Google Shape;173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51524" y="3976666"/>
            <a:ext cx="117777" cy="1190673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51"/>
          <p:cNvSpPr txBox="1"/>
          <p:nvPr/>
        </p:nvSpPr>
        <p:spPr>
          <a:xfrm>
            <a:off x="9663630" y="4366761"/>
            <a:ext cx="7082075" cy="1121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6400"/>
              <a:buFont typeface="Arial"/>
              <a:buNone/>
            </a:pPr>
            <a:r>
              <a:rPr b="1" i="0" lang="es-EC" sz="6400" u="none" cap="none" strike="noStrik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rPr>
              <a:t>YOU</a:t>
            </a:r>
            <a:endParaRPr/>
          </a:p>
        </p:txBody>
      </p:sp>
      <p:sp>
        <p:nvSpPr>
          <p:cNvPr id="175" name="Google Shape;175;p51"/>
          <p:cNvSpPr txBox="1"/>
          <p:nvPr/>
        </p:nvSpPr>
        <p:spPr>
          <a:xfrm>
            <a:off x="9595893" y="3557851"/>
            <a:ext cx="7345475" cy="1367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s-EC" sz="8000" u="none" cap="none" strike="noStrik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THANK</a:t>
            </a:r>
            <a:endParaRPr/>
          </a:p>
        </p:txBody>
      </p:sp>
      <p:sp>
        <p:nvSpPr>
          <p:cNvPr id="176" name="Google Shape;176;p51"/>
          <p:cNvSpPr txBox="1"/>
          <p:nvPr>
            <p:ph idx="12" type="sldNum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page" showMasterSp="0">
  <p:cSld name="End pag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sted-image.pdf" id="22" name="Google Shape;22;gc3ab9a6679_0_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21100" y="3557588"/>
            <a:ext cx="4835525" cy="2187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23" name="Google Shape;23;gc3ab9a6679_0_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51925" y="3976688"/>
            <a:ext cx="117475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gc3ab9a6679_0_62"/>
          <p:cNvSpPr txBox="1"/>
          <p:nvPr/>
        </p:nvSpPr>
        <p:spPr>
          <a:xfrm>
            <a:off x="9663113" y="4367213"/>
            <a:ext cx="7081800" cy="11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1" i="0" lang="es-EC" sz="6400" u="none" cap="none" strike="noStrik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rPr>
              <a:t>YOU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gc3ab9a6679_0_62"/>
          <p:cNvSpPr txBox="1"/>
          <p:nvPr/>
        </p:nvSpPr>
        <p:spPr>
          <a:xfrm>
            <a:off x="9596438" y="3557588"/>
            <a:ext cx="7345500" cy="1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s-EC" sz="8000" u="none" cap="none" strike="noStrik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THANK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gc3ab9a6679_0_62"/>
          <p:cNvSpPr txBox="1"/>
          <p:nvPr>
            <p:ph idx="12" type="sldNum"/>
          </p:nvPr>
        </p:nvSpPr>
        <p:spPr>
          <a:xfrm>
            <a:off x="8661400" y="9251950"/>
            <a:ext cx="3954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&amp; Subtitle">
  <p:cSld name="1_Title &amp; Sub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8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9pPr>
          </a:lstStyle>
          <a:p/>
        </p:txBody>
      </p:sp>
      <p:sp>
        <p:nvSpPr>
          <p:cNvPr id="29" name="Google Shape;29;p48"/>
          <p:cNvSpPr txBox="1"/>
          <p:nvPr>
            <p:ph idx="1" type="body"/>
          </p:nvPr>
        </p:nvSpPr>
        <p:spPr>
          <a:xfrm>
            <a:off x="1231991" y="1200723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  <a:defRPr/>
            </a:lvl5pPr>
            <a:lvl6pPr indent="-342900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8"/>
          <p:cNvSpPr txBox="1"/>
          <p:nvPr>
            <p:ph idx="12" type="sldNum"/>
          </p:nvPr>
        </p:nvSpPr>
        <p:spPr>
          <a:xfrm>
            <a:off x="3390900" y="8809038"/>
            <a:ext cx="393700" cy="3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9"/>
          <p:cNvSpPr txBox="1"/>
          <p:nvPr>
            <p:ph idx="10" type="dt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49"/>
          <p:cNvSpPr txBox="1"/>
          <p:nvPr>
            <p:ph idx="11" type="ftr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49"/>
          <p:cNvSpPr txBox="1"/>
          <p:nvPr>
            <p:ph idx="12" type="sldNum"/>
          </p:nvPr>
        </p:nvSpPr>
        <p:spPr>
          <a:xfrm>
            <a:off x="3386138" y="8785225"/>
            <a:ext cx="484107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and text">
  <p:cSld name="Photo and 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7"/>
          <p:cNvSpPr/>
          <p:nvPr>
            <p:ph idx="2" type="pic"/>
          </p:nvPr>
        </p:nvSpPr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7" name="Google Shape;37;p57"/>
          <p:cNvSpPr txBox="1"/>
          <p:nvPr>
            <p:ph type="title"/>
          </p:nvPr>
        </p:nvSpPr>
        <p:spPr>
          <a:xfrm>
            <a:off x="1270039" y="635000"/>
            <a:ext cx="9117545" cy="198869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57"/>
          <p:cNvSpPr txBox="1"/>
          <p:nvPr>
            <p:ph idx="1" type="body"/>
          </p:nvPr>
        </p:nvSpPr>
        <p:spPr>
          <a:xfrm>
            <a:off x="1270039" y="2616200"/>
            <a:ext cx="911754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39" name="Google Shape;39;p57"/>
          <p:cNvSpPr txBox="1"/>
          <p:nvPr>
            <p:ph idx="3" type="body"/>
          </p:nvPr>
        </p:nvSpPr>
        <p:spPr>
          <a:xfrm>
            <a:off x="9766340" y="9099807"/>
            <a:ext cx="6549451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000"/>
              <a:buFont typeface="Open Sans"/>
              <a:buNone/>
              <a:defRPr b="1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4325" lvl="1" marL="9144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40" name="Google Shape;40;p57"/>
          <p:cNvSpPr txBox="1"/>
          <p:nvPr>
            <p:ph idx="12" type="sldNum"/>
          </p:nvPr>
        </p:nvSpPr>
        <p:spPr>
          <a:xfrm>
            <a:off x="3397250" y="8802688"/>
            <a:ext cx="417513" cy="41116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 copy" showMasterSp="0" type="tx">
  <p:cSld name="TITLE_AND_BOD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8"/>
          <p:cNvPicPr preferRelativeResize="0"/>
          <p:nvPr/>
        </p:nvPicPr>
        <p:blipFill rotWithShape="1">
          <a:blip r:embed="rId2">
            <a:alphaModFix/>
          </a:blip>
          <a:srcRect b="13245" l="55019" r="0" t="12740"/>
          <a:stretch/>
        </p:blipFill>
        <p:spPr>
          <a:xfrm>
            <a:off x="3971" y="-7099"/>
            <a:ext cx="6357594" cy="982484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8"/>
          <p:cNvSpPr txBox="1"/>
          <p:nvPr>
            <p:ph type="title"/>
          </p:nvPr>
        </p:nvSpPr>
        <p:spPr>
          <a:xfrm>
            <a:off x="6361565" y="1638300"/>
            <a:ext cx="9285313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64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6667513" y="3302296"/>
            <a:ext cx="9518732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482600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1pPr>
            <a:lvl2pPr indent="-482600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2pPr>
            <a:lvl3pPr indent="-482600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3pPr>
            <a:lvl4pPr indent="-482600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4pPr>
            <a:lvl5pPr indent="-482600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Arial"/>
              <a:buChar char="•"/>
              <a:defRPr>
                <a:solidFill>
                  <a:srgbClr val="292929"/>
                </a:solidFill>
              </a:defRPr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pic>
        <p:nvPicPr>
          <p:cNvPr descr="pasted-image.pdf" id="52" name="Google Shape;5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7552" y="8668092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"/>
          <p:cNvSpPr txBox="1"/>
          <p:nvPr/>
        </p:nvSpPr>
        <p:spPr>
          <a:xfrm>
            <a:off x="3348259" y="853102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pasted-image.pdf" id="54" name="Google Shape;5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445" y="8489918"/>
            <a:ext cx="2443489" cy="10486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3359302" y="8806579"/>
            <a:ext cx="407163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i="0" sz="1867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  <p:sp>
        <p:nvSpPr>
          <p:cNvPr id="56" name="Google Shape;56;p8"/>
          <p:cNvSpPr txBox="1"/>
          <p:nvPr/>
        </p:nvSpPr>
        <p:spPr>
          <a:xfrm>
            <a:off x="45000" y="2395125"/>
            <a:ext cx="5680200" cy="191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228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Arial"/>
              <a:buNone/>
            </a:pPr>
            <a:r>
              <a:rPr b="1" lang="es-EC" sz="59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Objetivos da aprendizagem</a:t>
            </a:r>
            <a:endParaRPr sz="700"/>
          </a:p>
        </p:txBody>
      </p:sp>
      <p:sp>
        <p:nvSpPr>
          <p:cNvPr id="57" name="Google Shape;57;p8"/>
          <p:cNvSpPr/>
          <p:nvPr/>
        </p:nvSpPr>
        <p:spPr>
          <a:xfrm>
            <a:off x="4471987" y="49910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" name="Google Shape;58;p8"/>
          <p:cNvSpPr/>
          <p:nvPr/>
        </p:nvSpPr>
        <p:spPr>
          <a:xfrm>
            <a:off x="1409685" y="5472065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" name="Google Shape;59;p8"/>
          <p:cNvSpPr/>
          <p:nvPr/>
        </p:nvSpPr>
        <p:spPr>
          <a:xfrm>
            <a:off x="3005129" y="55244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0" name="Google Shape;60;p8"/>
          <p:cNvSpPr/>
          <p:nvPr/>
        </p:nvSpPr>
        <p:spPr>
          <a:xfrm>
            <a:off x="233341" y="468148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1" name="Google Shape;61;p8"/>
          <p:cNvSpPr/>
          <p:nvPr/>
        </p:nvSpPr>
        <p:spPr>
          <a:xfrm>
            <a:off x="1433493" y="209486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" name="Google Shape;62;p8"/>
          <p:cNvSpPr/>
          <p:nvPr/>
        </p:nvSpPr>
        <p:spPr>
          <a:xfrm>
            <a:off x="257149" y="87624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" name="Google Shape;63;p8"/>
          <p:cNvSpPr/>
          <p:nvPr/>
        </p:nvSpPr>
        <p:spPr>
          <a:xfrm>
            <a:off x="121198" y="6224608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" name="Google Shape;64;p8"/>
          <p:cNvSpPr/>
          <p:nvPr/>
        </p:nvSpPr>
        <p:spPr>
          <a:xfrm>
            <a:off x="2834779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" name="Google Shape;65;p8"/>
          <p:cNvSpPr/>
          <p:nvPr/>
        </p:nvSpPr>
        <p:spPr>
          <a:xfrm>
            <a:off x="2156671" y="8305162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" name="Google Shape;66;p8"/>
          <p:cNvSpPr/>
          <p:nvPr/>
        </p:nvSpPr>
        <p:spPr>
          <a:xfrm>
            <a:off x="4030460" y="7983624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" name="Google Shape;67;p8"/>
          <p:cNvSpPr/>
          <p:nvPr/>
        </p:nvSpPr>
        <p:spPr>
          <a:xfrm>
            <a:off x="5477583" y="6194398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" name="Google Shape;68;p8"/>
          <p:cNvSpPr/>
          <p:nvPr/>
        </p:nvSpPr>
        <p:spPr>
          <a:xfrm>
            <a:off x="371593" y="7842725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" name="Google Shape;69;p8"/>
          <p:cNvSpPr/>
          <p:nvPr/>
        </p:nvSpPr>
        <p:spPr>
          <a:xfrm>
            <a:off x="4323072" y="6558155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" name="Google Shape;70;p8"/>
          <p:cNvSpPr/>
          <p:nvPr/>
        </p:nvSpPr>
        <p:spPr>
          <a:xfrm>
            <a:off x="1431123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rotWithShape="0" dir="5400000" dist="25400">
              <a:srgbClr val="000000">
                <a:alpha val="49803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sp>
        <p:nvSpPr>
          <p:cNvPr id="73" name="Google Shape;73;p9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1pPr>
            <a:lvl2pPr indent="-314325" lvl="1" marL="9144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2pPr>
            <a:lvl3pPr indent="-314325" lvl="2" marL="1371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3pPr>
            <a:lvl4pPr indent="-314325" lvl="3" marL="18288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4pPr>
            <a:lvl5pPr indent="-314325" lvl="4" marL="22860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1350"/>
              <a:buChar char="•"/>
              <a:defRPr/>
            </a:lvl5pPr>
            <a:lvl6pPr indent="-314325" lvl="5" marL="27432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indent="-314325" lvl="6" marL="32004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indent="-314325" lvl="7" marL="36576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indent="-314325" lvl="8" marL="411480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/>
        </p:txBody>
      </p:sp>
      <p:sp>
        <p:nvSpPr>
          <p:cNvPr id="74" name="Google Shape;74;p9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" showMasterSp="0">
  <p:cSld name="Title P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7120322" y="1148760"/>
            <a:ext cx="7450169" cy="11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Open Sans Light"/>
              <a:buNone/>
              <a:defRPr sz="8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/>
        </p:txBody>
      </p:sp>
      <p:pic>
        <p:nvPicPr>
          <p:cNvPr descr="pasted-image.pdf" id="77" name="Google Shape;77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784933" y="1137926"/>
            <a:ext cx="189836" cy="1919173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/>
          <p:nvPr>
            <p:ph idx="12" type="sldNum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  <p:pic>
        <p:nvPicPr>
          <p:cNvPr descr="pasted-image.pdf" id="79" name="Google Shape;7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628" y="683369"/>
            <a:ext cx="5870575" cy="2513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4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3"/>
          <p:cNvSpPr txBox="1"/>
          <p:nvPr>
            <p:ph type="title"/>
          </p:nvPr>
        </p:nvSpPr>
        <p:spPr>
          <a:xfrm>
            <a:off x="396875" y="26988"/>
            <a:ext cx="14800263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" name="Google Shape;7;p53"/>
          <p:cNvSpPr txBox="1"/>
          <p:nvPr>
            <p:ph idx="1" type="body"/>
          </p:nvPr>
        </p:nvSpPr>
        <p:spPr>
          <a:xfrm>
            <a:off x="1270000" y="2603500"/>
            <a:ext cx="14800263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19100" lvl="1" marL="91440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419100" lvl="2" marL="137160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19100" lvl="3" marL="182880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19100" lvl="4" marL="228600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descr="pasted-image.pdf" id="8" name="Google Shape;8;p5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22288" y="8401050"/>
            <a:ext cx="2443162" cy="1069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9" name="Google Shape;9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52775" y="8675688"/>
            <a:ext cx="66675" cy="4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53"/>
          <p:cNvSpPr txBox="1"/>
          <p:nvPr/>
        </p:nvSpPr>
        <p:spPr>
          <a:xfrm>
            <a:off x="3227388" y="8497888"/>
            <a:ext cx="801687" cy="423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" name="Google Shape;11;p53"/>
          <p:cNvSpPr txBox="1"/>
          <p:nvPr>
            <p:ph idx="12" type="sldNum"/>
          </p:nvPr>
        </p:nvSpPr>
        <p:spPr>
          <a:xfrm>
            <a:off x="3386138" y="8785225"/>
            <a:ext cx="395287" cy="3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19100" lvl="1" marL="9144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419100" lvl="2" marL="13716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19100" lvl="3" marL="18288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19100" lvl="4" marL="22860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descr="pasted-image.pdf" id="44" name="Google Shape;44;p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22445" y="8400288"/>
            <a:ext cx="2443489" cy="10712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45" name="Google Shape;45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53050" y="8675531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7"/>
          <p:cNvSpPr txBox="1"/>
          <p:nvPr/>
        </p:nvSpPr>
        <p:spPr>
          <a:xfrm>
            <a:off x="3228148" y="849750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6767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3"/>
    <p:sldLayoutId id="2147483657" r:id="rId4"/>
    <p:sldLayoutId id="2147483658" r:id="rId5"/>
    <p:sldLayoutId id="2147483659" r:id="rId6"/>
    <p:sldLayoutId id="2147483660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2" name="Google Shape;92;p11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19100" lvl="1" marL="9144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419100" lvl="2" marL="13716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19100" lvl="3" marL="18288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19100" lvl="4" marL="22860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descr="pasted-image.pdf" id="93" name="Google Shape;93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22445" y="8400288"/>
            <a:ext cx="2443489" cy="10712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94" name="Google Shape;94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53050" y="8675531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1"/>
          <p:cNvSpPr txBox="1"/>
          <p:nvPr/>
        </p:nvSpPr>
        <p:spPr>
          <a:xfrm>
            <a:off x="3228148" y="849750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6767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6" name="Google Shape;96;p11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3"/>
          <p:cNvSpPr txBox="1"/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b="0" i="0" sz="64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7" name="Google Shape;147;p13"/>
          <p:cNvSpPr txBox="1"/>
          <p:nvPr>
            <p:ph idx="1" type="body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19100" lvl="1" marL="9144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419100" lvl="2" marL="13716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19100" lvl="3" marL="18288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19100" lvl="4" marL="2286000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3000"/>
              <a:buFont typeface="Open Sans"/>
              <a:buChar char="•"/>
              <a:defRPr b="0" i="0" sz="4000" u="none" cap="none" strike="noStrike">
                <a:solidFill>
                  <a:srgbClr val="29292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b="0" i="0" sz="2400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descr="pasted-image.pdf" id="148" name="Google Shape;148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22445" y="8400288"/>
            <a:ext cx="2443489" cy="10712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image.pdf" id="149" name="Google Shape;14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53050" y="8675531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3"/>
          <p:cNvSpPr txBox="1"/>
          <p:nvPr/>
        </p:nvSpPr>
        <p:spPr>
          <a:xfrm>
            <a:off x="3228148" y="849750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6767"/>
              </a:buClr>
              <a:buSzPts val="1867"/>
              <a:buFont typeface="Arial"/>
              <a:buNone/>
            </a:pPr>
            <a:r>
              <a:rPr b="1" i="0" lang="es-EC" sz="1867" u="none" cap="none" strike="noStrik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b="1" i="0" sz="1867" u="none" cap="none" strike="noStrik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" name="Google Shape;151;p13"/>
          <p:cNvSpPr txBox="1"/>
          <p:nvPr>
            <p:ph idx="12" type="sldNum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Arial"/>
              <a:buNone/>
              <a:defRPr b="1" i="0" sz="1867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3"/>
    <p:sldLayoutId id="2147483670" r:id="rId4"/>
    <p:sldLayoutId id="2147483671" r:id="rId5"/>
    <p:sldLayoutId id="2147483672" r:id="rId6"/>
    <p:sldLayoutId id="2147483673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hyperlink" Target="https://media.ifrc.org/ifrc/course-initiative/master-level-short-course-in-humanitarian-shelter-coordination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"/>
          <p:cNvPicPr preferRelativeResize="0"/>
          <p:nvPr/>
        </p:nvPicPr>
        <p:blipFill rotWithShape="1">
          <a:blip r:embed="rId3">
            <a:alphaModFix/>
          </a:blip>
          <a:srcRect b="22808" l="0" r="23523" t="0"/>
          <a:stretch/>
        </p:blipFill>
        <p:spPr>
          <a:xfrm>
            <a:off x="8670925" y="973138"/>
            <a:ext cx="8669338" cy="8780462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"/>
          <p:cNvSpPr txBox="1"/>
          <p:nvPr>
            <p:ph type="title"/>
          </p:nvPr>
        </p:nvSpPr>
        <p:spPr>
          <a:xfrm>
            <a:off x="7424738" y="1046163"/>
            <a:ext cx="9315450" cy="15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sz="6500">
                <a:latin typeface="Open Sans Light"/>
                <a:ea typeface="Open Sans Light"/>
                <a:cs typeface="Open Sans Light"/>
                <a:sym typeface="Open Sans Light"/>
              </a:rPr>
              <a:t>NORMA HUMANITÁRIA ESSENCIAL</a:t>
            </a:r>
            <a:endParaRPr sz="65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40889" y="1162469"/>
            <a:ext cx="7905975" cy="7709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1"/>
          <p:cNvSpPr txBox="1"/>
          <p:nvPr>
            <p:ph type="title"/>
          </p:nvPr>
        </p:nvSpPr>
        <p:spPr>
          <a:xfrm>
            <a:off x="392703" y="70423"/>
            <a:ext cx="16947558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sz="5400">
                <a:solidFill>
                  <a:srgbClr val="000000"/>
                </a:solidFill>
              </a:rPr>
              <a:t>A NHE para a Qualidade e a Prestação de Contas </a:t>
            </a:r>
            <a:endParaRPr/>
          </a:p>
        </p:txBody>
      </p:sp>
      <p:sp>
        <p:nvSpPr>
          <p:cNvPr id="251" name="Google Shape;251;p41"/>
          <p:cNvSpPr/>
          <p:nvPr/>
        </p:nvSpPr>
        <p:spPr>
          <a:xfrm>
            <a:off x="6645395" y="6366702"/>
            <a:ext cx="1832530" cy="1771006"/>
          </a:xfrm>
          <a:prstGeom prst="ellipse">
            <a:avLst/>
          </a:prstGeom>
          <a:noFill/>
          <a:ln cap="flat" cmpd="sng" w="571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41"/>
          <p:cNvSpPr/>
          <p:nvPr/>
        </p:nvSpPr>
        <p:spPr>
          <a:xfrm>
            <a:off x="5440203" y="5396198"/>
            <a:ext cx="1832400" cy="1770900"/>
          </a:xfrm>
          <a:prstGeom prst="ellipse">
            <a:avLst/>
          </a:prstGeom>
          <a:noFill/>
          <a:ln cap="flat" cmpd="sng" w="5715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41"/>
          <p:cNvSpPr/>
          <p:nvPr/>
        </p:nvSpPr>
        <p:spPr>
          <a:xfrm>
            <a:off x="5170668" y="3844172"/>
            <a:ext cx="1832400" cy="1770900"/>
          </a:xfrm>
          <a:prstGeom prst="ellipse">
            <a:avLst/>
          </a:prstGeom>
          <a:noFill/>
          <a:ln cap="flat" cmpd="sng" w="57150">
            <a:solidFill>
              <a:srgbClr val="FA684C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41"/>
          <p:cNvSpPr/>
          <p:nvPr/>
        </p:nvSpPr>
        <p:spPr>
          <a:xfrm>
            <a:off x="5941266" y="2507157"/>
            <a:ext cx="1832400" cy="1770900"/>
          </a:xfrm>
          <a:prstGeom prst="ellipse">
            <a:avLst/>
          </a:prstGeom>
          <a:noFill/>
          <a:ln cap="flat" cmpd="sng" w="57150">
            <a:solidFill>
              <a:srgbClr val="AF81CC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41"/>
          <p:cNvSpPr txBox="1"/>
          <p:nvPr/>
        </p:nvSpPr>
        <p:spPr>
          <a:xfrm>
            <a:off x="12601500" y="1218900"/>
            <a:ext cx="4255500" cy="12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…mas a quem se presta</a:t>
            </a:r>
            <a:r>
              <a:rPr b="1" lang="es-EC" sz="3300">
                <a:latin typeface="Open Sans"/>
                <a:ea typeface="Open Sans"/>
                <a:cs typeface="Open Sans"/>
                <a:sym typeface="Open Sans"/>
              </a:rPr>
              <a:t>m</a:t>
            </a: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contas? 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41"/>
          <p:cNvSpPr/>
          <p:nvPr/>
        </p:nvSpPr>
        <p:spPr>
          <a:xfrm>
            <a:off x="8886026" y="2517135"/>
            <a:ext cx="1832530" cy="1771006"/>
          </a:xfrm>
          <a:prstGeom prst="ellipse">
            <a:avLst/>
          </a:prstGeom>
          <a:noFill/>
          <a:ln cap="flat" cmpd="sng" w="5715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1"/>
          <p:cNvSpPr/>
          <p:nvPr/>
        </p:nvSpPr>
        <p:spPr>
          <a:xfrm>
            <a:off x="9667550" y="3844172"/>
            <a:ext cx="1832530" cy="1771006"/>
          </a:xfrm>
          <a:prstGeom prst="ellipse">
            <a:avLst/>
          </a:prstGeom>
          <a:noFill/>
          <a:ln cap="flat" cmpd="sng" w="5715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1"/>
          <p:cNvSpPr/>
          <p:nvPr/>
        </p:nvSpPr>
        <p:spPr>
          <a:xfrm>
            <a:off x="7398573" y="1997330"/>
            <a:ext cx="1832530" cy="1771006"/>
          </a:xfrm>
          <a:prstGeom prst="ellipse">
            <a:avLst/>
          </a:prstGeom>
          <a:noFill/>
          <a:ln cap="flat" cmpd="sng" w="5715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41"/>
          <p:cNvSpPr/>
          <p:nvPr/>
        </p:nvSpPr>
        <p:spPr>
          <a:xfrm>
            <a:off x="8163411" y="6385752"/>
            <a:ext cx="1832400" cy="1770900"/>
          </a:xfrm>
          <a:prstGeom prst="ellipse">
            <a:avLst/>
          </a:prstGeom>
          <a:noFill/>
          <a:ln cap="flat" cmpd="sng" w="571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41"/>
          <p:cNvSpPr/>
          <p:nvPr/>
        </p:nvSpPr>
        <p:spPr>
          <a:xfrm>
            <a:off x="9383901" y="5388674"/>
            <a:ext cx="1832400" cy="1770900"/>
          </a:xfrm>
          <a:prstGeom prst="ellipse">
            <a:avLst/>
          </a:prstGeom>
          <a:noFill/>
          <a:ln cap="flat" cmpd="sng" w="571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9411"/>
              </a:srgbClr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41"/>
          <p:cNvSpPr txBox="1"/>
          <p:nvPr/>
        </p:nvSpPr>
        <p:spPr>
          <a:xfrm>
            <a:off x="512389" y="1503367"/>
            <a:ext cx="3928500" cy="22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</a:t>
            </a: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critérios </a:t>
            </a:r>
            <a:r>
              <a:rPr b="0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tendem a associar-se à </a:t>
            </a: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qualidade?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b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41"/>
          <p:cNvSpPr txBox="1"/>
          <p:nvPr/>
        </p:nvSpPr>
        <p:spPr>
          <a:xfrm>
            <a:off x="506552" y="3508665"/>
            <a:ext cx="3928500" cy="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1, 2, 3 e 7</a:t>
            </a:r>
            <a:r>
              <a:rPr b="1" i="0" lang="es-EC" sz="4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41"/>
          <p:cNvSpPr txBox="1"/>
          <p:nvPr/>
        </p:nvSpPr>
        <p:spPr>
          <a:xfrm>
            <a:off x="620900" y="4506650"/>
            <a:ext cx="3928500" cy="27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</a:t>
            </a: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critérios </a:t>
            </a:r>
            <a:r>
              <a:rPr b="0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tendem a associar-se à </a:t>
            </a: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prestação de contas?</a:t>
            </a:r>
            <a:endParaRPr b="1" i="0" sz="33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1"/>
          <p:cNvSpPr txBox="1"/>
          <p:nvPr/>
        </p:nvSpPr>
        <p:spPr>
          <a:xfrm>
            <a:off x="620900" y="7113084"/>
            <a:ext cx="4429500" cy="6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6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Todos os demais…</a:t>
            </a:r>
            <a:endParaRPr b="1" i="0" sz="36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41"/>
          <p:cNvSpPr txBox="1"/>
          <p:nvPr/>
        </p:nvSpPr>
        <p:spPr>
          <a:xfrm>
            <a:off x="12601500" y="2684025"/>
            <a:ext cx="42555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Critérios 4 e 5? </a:t>
            </a:r>
            <a:b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41"/>
          <p:cNvSpPr txBox="1"/>
          <p:nvPr/>
        </p:nvSpPr>
        <p:spPr>
          <a:xfrm>
            <a:off x="12601500" y="4221311"/>
            <a:ext cx="3381600" cy="5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Critério 6?       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41"/>
          <p:cNvSpPr txBox="1"/>
          <p:nvPr/>
        </p:nvSpPr>
        <p:spPr>
          <a:xfrm>
            <a:off x="12601500" y="6059025"/>
            <a:ext cx="42555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Critério 8?                </a:t>
            </a:r>
            <a:endParaRPr b="0" i="1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1"/>
          <p:cNvSpPr txBox="1"/>
          <p:nvPr/>
        </p:nvSpPr>
        <p:spPr>
          <a:xfrm>
            <a:off x="12601500" y="7457686"/>
            <a:ext cx="4255500" cy="6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Critério 9?       </a:t>
            </a:r>
            <a:endParaRPr b="0" i="1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1"/>
          <p:cNvSpPr txBox="1"/>
          <p:nvPr/>
        </p:nvSpPr>
        <p:spPr>
          <a:xfrm>
            <a:off x="12601499" y="3255628"/>
            <a:ext cx="4255500" cy="4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1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Às pessoas afetadas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1"/>
          <p:cNvSpPr txBox="1"/>
          <p:nvPr/>
        </p:nvSpPr>
        <p:spPr>
          <a:xfrm>
            <a:off x="12601500" y="4711138"/>
            <a:ext cx="3381600" cy="10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1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Aos parceiros humanitários</a:t>
            </a:r>
            <a:endParaRPr b="0" i="1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1"/>
          <p:cNvSpPr txBox="1"/>
          <p:nvPr/>
        </p:nvSpPr>
        <p:spPr>
          <a:xfrm>
            <a:off x="12601500" y="6598488"/>
            <a:ext cx="42555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1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À sua equipa</a:t>
            </a:r>
            <a:r>
              <a:rPr b="1" i="1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1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41"/>
          <p:cNvSpPr txBox="1"/>
          <p:nvPr/>
        </p:nvSpPr>
        <p:spPr>
          <a:xfrm>
            <a:off x="12570049" y="7988750"/>
            <a:ext cx="42555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1" lang="es-EC" sz="3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Aos doadores</a:t>
            </a:r>
            <a:endParaRPr b="0" i="1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1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5"/>
          <p:cNvPicPr preferRelativeResize="0"/>
          <p:nvPr/>
        </p:nvPicPr>
        <p:blipFill rotWithShape="1">
          <a:blip r:embed="rId3">
            <a:alphaModFix/>
          </a:blip>
          <a:srcRect b="23037" l="0" r="35764" t="0"/>
          <a:stretch/>
        </p:blipFill>
        <p:spPr>
          <a:xfrm>
            <a:off x="11586691" y="3281747"/>
            <a:ext cx="5760000" cy="649138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5"/>
          <p:cNvSpPr txBox="1"/>
          <p:nvPr>
            <p:ph type="title"/>
          </p:nvPr>
        </p:nvSpPr>
        <p:spPr>
          <a:xfrm>
            <a:off x="392699" y="70425"/>
            <a:ext cx="165582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</a:pPr>
            <a:r>
              <a:rPr lang="es-EC">
                <a:solidFill>
                  <a:srgbClr val="000000"/>
                </a:solidFill>
              </a:rPr>
              <a:t>A partir daqui está nas suas mãos….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80" name="Google Shape;280;p5"/>
          <p:cNvSpPr txBox="1"/>
          <p:nvPr>
            <p:ph idx="1" type="body"/>
          </p:nvPr>
        </p:nvSpPr>
        <p:spPr>
          <a:xfrm>
            <a:off x="0" y="1242775"/>
            <a:ext cx="12061800" cy="78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-1662113" lvl="0" marL="20478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Open Sans"/>
              <a:buNone/>
            </a:pPr>
            <a:r>
              <a:rPr b="1" lang="es-EC" sz="3500">
                <a:solidFill>
                  <a:srgbClr val="000000"/>
                </a:solidFill>
              </a:rPr>
              <a:t>Etapa 1: </a:t>
            </a:r>
            <a:r>
              <a:rPr lang="es-EC" sz="3500"/>
              <a:t>Leia individualmente o compromisso que  lhe</a:t>
            </a:r>
            <a:br>
              <a:rPr lang="es-EC" sz="3500"/>
            </a:br>
            <a:r>
              <a:rPr lang="es-EC" sz="3500"/>
              <a:t>  correspondeu (todos os elementos).</a:t>
            </a:r>
            <a:endParaRPr sz="3500"/>
          </a:p>
          <a:p>
            <a:pPr indent="-1662113" lvl="0" marL="2047875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2929"/>
              </a:buClr>
              <a:buSzPts val="3600"/>
              <a:buFont typeface="Open Sans"/>
              <a:buNone/>
            </a:pPr>
            <a:r>
              <a:rPr b="1" lang="es-EC" sz="3500"/>
              <a:t>Etapa 2: </a:t>
            </a:r>
            <a:r>
              <a:rPr lang="es-EC" sz="3500"/>
              <a:t>Comente sobre o compromisso no seu grupo.</a:t>
            </a:r>
            <a:endParaRPr sz="3900"/>
          </a:p>
          <a:p>
            <a:pPr indent="-1662112" lvl="0" marL="2047875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292929"/>
              </a:buClr>
              <a:buSzPts val="3600"/>
              <a:buFont typeface="Open Sans"/>
              <a:buNone/>
            </a:pPr>
            <a:r>
              <a:rPr b="1" lang="es-EC" sz="3500"/>
              <a:t>Etapa 3: </a:t>
            </a:r>
            <a:r>
              <a:rPr lang="es-EC" sz="3500"/>
              <a:t>Como grupo, cheguem a um acordo acerca de 	</a:t>
            </a:r>
            <a:r>
              <a:rPr b="1" lang="es-EC" sz="3500"/>
              <a:t>uma ação-chave ou um</a:t>
            </a:r>
            <a:r>
              <a:rPr b="1" lang="es-EC" sz="3500"/>
              <a:t>a </a:t>
            </a:r>
            <a:r>
              <a:rPr b="1" lang="es-EC" sz="3500"/>
              <a:t>responsabilidade </a:t>
            </a:r>
            <a:br>
              <a:rPr b="1" lang="es-EC" sz="3500"/>
            </a:br>
            <a:r>
              <a:rPr b="1" lang="es-EC" sz="3500"/>
              <a:t>  </a:t>
            </a:r>
            <a:r>
              <a:rPr b="1" lang="es-EC" sz="3500"/>
              <a:t>organizacional </a:t>
            </a:r>
            <a:r>
              <a:rPr lang="es-EC" sz="3500"/>
              <a:t>que entendam ser a mais</a:t>
            </a:r>
            <a:br>
              <a:rPr lang="es-EC" sz="3500"/>
            </a:br>
            <a:r>
              <a:rPr lang="es-EC" sz="3500"/>
              <a:t>  difícil de alcançar (decidam em que</a:t>
            </a:r>
            <a:br>
              <a:rPr lang="es-EC" sz="3500"/>
            </a:br>
            <a:r>
              <a:rPr lang="es-EC" sz="3500"/>
              <a:t>  contexto).</a:t>
            </a:r>
            <a:endParaRPr sz="3900"/>
          </a:p>
          <a:p>
            <a:pPr indent="-1662112" lvl="0" marL="2047875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292929"/>
              </a:buClr>
              <a:buSzPts val="3600"/>
              <a:buFont typeface="Open Sans"/>
              <a:buNone/>
            </a:pPr>
            <a:r>
              <a:rPr b="1" lang="es-EC" sz="3500"/>
              <a:t>Etapa 4: </a:t>
            </a:r>
            <a:r>
              <a:rPr lang="es-EC" sz="3500"/>
              <a:t>Preparem-se para apresentar o seu 	</a:t>
            </a:r>
            <a:br>
              <a:rPr lang="es-EC" sz="3500"/>
            </a:br>
            <a:r>
              <a:rPr lang="es-EC" sz="3500"/>
              <a:t>	trabalho perante o grupo em formação, </a:t>
            </a:r>
            <a:br>
              <a:rPr lang="es-EC" sz="3500"/>
            </a:br>
            <a:r>
              <a:rPr lang="es-EC" sz="3500"/>
              <a:t>	com recomendações para melhorar os    </a:t>
            </a:r>
            <a:br>
              <a:rPr lang="es-EC" sz="3500"/>
            </a:br>
            <a:r>
              <a:rPr lang="es-EC" sz="3500"/>
              <a:t>  resultados nesse caso. </a:t>
            </a:r>
            <a:endParaRPr sz="3500"/>
          </a:p>
        </p:txBody>
      </p:sp>
      <p:sp>
        <p:nvSpPr>
          <p:cNvPr id="281" name="Google Shape;281;p5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5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7" name="Google Shape;287;p16"/>
          <p:cNvSpPr txBox="1"/>
          <p:nvPr>
            <p:ph idx="1" type="body"/>
          </p:nvPr>
        </p:nvSpPr>
        <p:spPr>
          <a:xfrm>
            <a:off x="1231991" y="1886520"/>
            <a:ext cx="9055009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rPr lang="es-EC"/>
              <a:t>As comunidades e as pessoas afetadas pelas crises têm acesso a mecanismos seguros e ágeis para lidar com as reclamações.</a:t>
            </a:r>
            <a:r>
              <a:rPr b="1" lang="es-EC"/>
              <a:t> </a:t>
            </a:r>
            <a:br>
              <a:rPr b="1" lang="es-EC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b="1" lang="es-EC">
                <a:solidFill>
                  <a:srgbClr val="000000"/>
                </a:solidFill>
              </a:rPr>
              <a:t>Critério de qualidade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rPr lang="es-EC"/>
              <a:t>As reclamações são bem recebidas e tratadas.</a:t>
            </a:r>
            <a:endParaRPr/>
          </a:p>
        </p:txBody>
      </p:sp>
      <p:pic>
        <p:nvPicPr>
          <p:cNvPr descr="A person standing in a room&#10;&#10;Description automatically generated" id="288" name="Google Shape;288;p16"/>
          <p:cNvPicPr preferRelativeResize="0"/>
          <p:nvPr/>
        </p:nvPicPr>
        <p:blipFill rotWithShape="1">
          <a:blip r:embed="rId3">
            <a:alphaModFix/>
          </a:blip>
          <a:srcRect b="0" l="47901" r="9229" t="0"/>
          <a:stretch/>
        </p:blipFill>
        <p:spPr>
          <a:xfrm>
            <a:off x="11071225" y="0"/>
            <a:ext cx="6269038" cy="975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6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17"/>
          <p:cNvPicPr preferRelativeResize="0"/>
          <p:nvPr/>
        </p:nvPicPr>
        <p:blipFill rotWithShape="1">
          <a:blip r:embed="rId3">
            <a:alphaModFix/>
          </a:blip>
          <a:srcRect b="0" l="0" r="20068" t="0"/>
          <a:stretch/>
        </p:blipFill>
        <p:spPr>
          <a:xfrm>
            <a:off x="7369450" y="3032614"/>
            <a:ext cx="9970813" cy="672098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7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6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6" name="Google Shape;296;p17"/>
          <p:cNvSpPr txBox="1"/>
          <p:nvPr>
            <p:ph idx="1" type="body"/>
          </p:nvPr>
        </p:nvSpPr>
        <p:spPr>
          <a:xfrm>
            <a:off x="709478" y="1456213"/>
            <a:ext cx="15063922" cy="57629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rPr lang="es-EC"/>
              <a:t>As comunidades e as pessoas afetadas </a:t>
            </a:r>
            <a:br>
              <a:rPr lang="es-EC"/>
            </a:br>
            <a:r>
              <a:rPr lang="es-EC"/>
              <a:t>pelas crises recebem assistência coordenada e complementar.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t/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b="1" lang="es-EC">
                <a:solidFill>
                  <a:srgbClr val="000000"/>
                </a:solidFill>
              </a:rPr>
              <a:t>Critério de qualidade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rPr lang="es-EC"/>
              <a:t>A resposta humanitária </a:t>
            </a:r>
            <a:br>
              <a:rPr lang="es-EC"/>
            </a:br>
            <a:r>
              <a:rPr lang="es-EC"/>
              <a:t>é coordenada e </a:t>
            </a:r>
            <a:br>
              <a:rPr lang="es-EC"/>
            </a:br>
            <a:r>
              <a:rPr lang="es-EC"/>
              <a:t>complementar.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None/>
            </a:pPr>
            <a:r>
              <a:t/>
            </a:r>
            <a:endParaRPr/>
          </a:p>
        </p:txBody>
      </p:sp>
      <p:sp>
        <p:nvSpPr>
          <p:cNvPr id="297" name="Google Shape;297;p17"/>
          <p:cNvSpPr txBox="1"/>
          <p:nvPr/>
        </p:nvSpPr>
        <p:spPr>
          <a:xfrm>
            <a:off x="5145785" y="9145989"/>
            <a:ext cx="2475600" cy="600866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C" sz="2000" u="sng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media.ifrc.org</a:t>
            </a:r>
            <a:endParaRPr b="0" i="0" sz="2000" u="none" cap="none" strike="noStrike">
              <a:solidFill>
                <a:srgbClr val="00B29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8" name="Google Shape;298;p17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8760" y="2912294"/>
            <a:ext cx="10171503" cy="6096109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6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7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5" name="Google Shape;305;p36"/>
          <p:cNvSpPr txBox="1"/>
          <p:nvPr>
            <p:ph idx="1" type="body"/>
          </p:nvPr>
        </p:nvSpPr>
        <p:spPr>
          <a:xfrm>
            <a:off x="778148" y="1307766"/>
            <a:ext cx="15782380" cy="735398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C"/>
              <a:t>As comunidades e as pessoas afetadas pelas crises humanitárias podem esperar uma melhor assistência na medida em que as organizações aprendem </a:t>
            </a:r>
            <a:br>
              <a:rPr lang="es-EC"/>
            </a:br>
            <a:r>
              <a:rPr lang="es-EC"/>
              <a:t>com a experiência e </a:t>
            </a:r>
            <a:br>
              <a:rPr lang="es-EC"/>
            </a:br>
            <a:r>
              <a:rPr lang="es-EC"/>
              <a:t>a reflexão.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t/>
            </a:r>
            <a:endParaRPr i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es-EC">
                <a:solidFill>
                  <a:srgbClr val="000000"/>
                </a:solidFill>
              </a:rPr>
              <a:t>Critério de qualidade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Os agentes humanitários </a:t>
            </a:r>
            <a:br>
              <a:rPr lang="es-EC"/>
            </a:br>
            <a:r>
              <a:rPr lang="es-EC"/>
              <a:t>estão em constante </a:t>
            </a:r>
            <a:br>
              <a:rPr lang="es-EC"/>
            </a:br>
            <a:r>
              <a:rPr lang="es-EC"/>
              <a:t>aprendizagem </a:t>
            </a:r>
            <a:br>
              <a:rPr lang="es-EC"/>
            </a:br>
            <a:r>
              <a:rPr lang="es-EC"/>
              <a:t>e aperfeiçoamento.</a:t>
            </a:r>
            <a:endParaRPr/>
          </a:p>
        </p:txBody>
      </p:sp>
      <p:sp>
        <p:nvSpPr>
          <p:cNvPr id="306" name="Google Shape;306;p36"/>
          <p:cNvSpPr txBox="1"/>
          <p:nvPr/>
        </p:nvSpPr>
        <p:spPr>
          <a:xfrm>
            <a:off x="13606797" y="9155694"/>
            <a:ext cx="3699731" cy="410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C" sz="2000" u="none" cap="none" strike="noStrike">
                <a:solidFill>
                  <a:srgbClr val="00B297"/>
                </a:solidFill>
                <a:latin typeface="Arial"/>
                <a:ea typeface="Arial"/>
                <a:cs typeface="Arial"/>
                <a:sym typeface="Arial"/>
              </a:rPr>
              <a:t>ICVA https://ngocoordination.org</a:t>
            </a:r>
            <a:endParaRPr b="0" i="0" sz="2000" u="none" cap="none" strike="noStrike">
              <a:solidFill>
                <a:srgbClr val="00B2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36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7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8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3" name="Google Shape;313;p37"/>
          <p:cNvSpPr txBox="1"/>
          <p:nvPr>
            <p:ph idx="1" type="body"/>
          </p:nvPr>
        </p:nvSpPr>
        <p:spPr>
          <a:xfrm>
            <a:off x="1231991" y="1266037"/>
            <a:ext cx="9330785" cy="483136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00"/>
              <a:buNone/>
            </a:pPr>
            <a:r>
              <a:rPr lang="es-EC"/>
              <a:t>As comunidades e as pessoas afetadas pelas crises humanitárias recebem a assistência que necessitam das equipas e voluntários competentes e bem geridos.</a:t>
            </a:r>
            <a:r>
              <a:rPr b="1" lang="es-EC"/>
              <a:t> </a:t>
            </a:r>
            <a:br>
              <a:rPr b="1" lang="es-EC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00"/>
              <a:buNone/>
            </a:pPr>
            <a:r>
              <a:rPr b="1" lang="es-EC">
                <a:solidFill>
                  <a:srgbClr val="000000"/>
                </a:solidFill>
              </a:rPr>
              <a:t>Critério de qualidade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A equipa é incentivada a ser eficiente na sua função e é tratada de forma justa e igualitária.</a:t>
            </a:r>
            <a:endParaRPr/>
          </a:p>
        </p:txBody>
      </p:sp>
      <p:pic>
        <p:nvPicPr>
          <p:cNvPr descr="A group of people around each other&#10;&#10;Description automatically generated" id="314" name="Google Shape;31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7863" y="1766"/>
            <a:ext cx="6502400" cy="975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7"/>
          <p:cNvSpPr txBox="1"/>
          <p:nvPr/>
        </p:nvSpPr>
        <p:spPr>
          <a:xfrm>
            <a:off x="6729176" y="9275775"/>
            <a:ext cx="43314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C" sz="2000">
                <a:solidFill>
                  <a:srgbClr val="00B297"/>
                </a:solidFill>
              </a:rPr>
              <a:t>.Haiti. Federação Luterana Mundial</a:t>
            </a:r>
            <a:endParaRPr/>
          </a:p>
        </p:txBody>
      </p:sp>
      <p:sp>
        <p:nvSpPr>
          <p:cNvPr id="316" name="Google Shape;316;p37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8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9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2" name="Google Shape;322;p38"/>
          <p:cNvSpPr txBox="1"/>
          <p:nvPr>
            <p:ph idx="1" type="body"/>
          </p:nvPr>
        </p:nvSpPr>
        <p:spPr>
          <a:xfrm>
            <a:off x="1231991" y="1342238"/>
            <a:ext cx="98715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As comunidades e as pessoas afetadas pelas crises humanitárias podem esperar que as organizações que as estão a ajudar, utilizem os recursos de maneira efetiva, eficiente e ética.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es-EC">
                <a:solidFill>
                  <a:srgbClr val="000000"/>
                </a:solidFill>
              </a:rPr>
              <a:t>Critério de qualidade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00"/>
              <a:buNone/>
            </a:pPr>
            <a:r>
              <a:rPr lang="es-EC"/>
              <a:t>Os recursos são geridos e implementados de forma responsável para o propósito previsto.</a:t>
            </a:r>
            <a:endParaRPr/>
          </a:p>
        </p:txBody>
      </p:sp>
      <p:sp>
        <p:nvSpPr>
          <p:cNvPr id="323" name="Google Shape;323;p38"/>
          <p:cNvSpPr txBox="1"/>
          <p:nvPr/>
        </p:nvSpPr>
        <p:spPr>
          <a:xfrm>
            <a:off x="10457609" y="9289788"/>
            <a:ext cx="4100400" cy="37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ct val="75000"/>
              <a:buFont typeface="Arial"/>
              <a:buNone/>
            </a:pPr>
            <a:r>
              <a:rPr b="0" i="0" lang="es-EC" sz="4000" u="none" cap="none" strike="noStrik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rPr>
              <a:t>@UNHCR/ Samuel Otieno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1573" lvl="0" marL="296348" marR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ct val="75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rgbClr val="00B29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24" name="Google Shape;324;p38"/>
          <p:cNvPicPr preferRelativeResize="0"/>
          <p:nvPr/>
        </p:nvPicPr>
        <p:blipFill rotWithShape="1">
          <a:blip r:embed="rId3">
            <a:alphaModFix/>
          </a:blip>
          <a:srcRect b="0" l="37292" r="21702" t="0"/>
          <a:stretch/>
        </p:blipFill>
        <p:spPr>
          <a:xfrm>
            <a:off x="11364126" y="0"/>
            <a:ext cx="5999710" cy="9763767"/>
          </a:xfrm>
          <a:custGeom>
            <a:rect b="b" l="l" r="r" t="t"/>
            <a:pathLst>
              <a:path extrusionOk="0" h="9739418" w="6817852">
                <a:moveTo>
                  <a:pt x="6817852" y="9702879"/>
                </a:moveTo>
                <a:cubicBezTo>
                  <a:pt x="4172624" y="9787636"/>
                  <a:pt x="3964868" y="9699802"/>
                  <a:pt x="3608894" y="9689397"/>
                </a:cubicBezTo>
                <a:cubicBezTo>
                  <a:pt x="3252920" y="9678992"/>
                  <a:pt x="1814471" y="7909475"/>
                  <a:pt x="1409414" y="7041629"/>
                </a:cubicBezTo>
                <a:cubicBezTo>
                  <a:pt x="940188" y="6173783"/>
                  <a:pt x="575349" y="5319039"/>
                  <a:pt x="440613" y="4755034"/>
                </a:cubicBezTo>
                <a:cubicBezTo>
                  <a:pt x="305877" y="4191029"/>
                  <a:pt x="-237626" y="1338943"/>
                  <a:pt x="119736" y="0"/>
                </a:cubicBezTo>
                <a:lnTo>
                  <a:pt x="6763460" y="4280"/>
                </a:lnTo>
                <a:cubicBezTo>
                  <a:pt x="6774538" y="1237469"/>
                  <a:pt x="6731963" y="395901"/>
                  <a:pt x="6765187" y="2077744"/>
                </a:cubicBezTo>
                <a:cubicBezTo>
                  <a:pt x="6798411" y="3694273"/>
                  <a:pt x="6720073" y="8246730"/>
                  <a:pt x="6817852" y="9702879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25" name="Google Shape;325;p38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5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Compromisso 4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1" name="Google Shape;331;p35"/>
          <p:cNvSpPr txBox="1"/>
          <p:nvPr>
            <p:ph idx="1" type="body"/>
          </p:nvPr>
        </p:nvSpPr>
        <p:spPr>
          <a:xfrm>
            <a:off x="905419" y="1192386"/>
            <a:ext cx="8681100" cy="76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As comunidades e as pessoas afetadas pelas crises humanitárias conhecem os seus direitos e benefícios, têm acesso às informações e </a:t>
            </a:r>
            <a:r>
              <a:rPr b="1" lang="es-EC"/>
              <a:t>participam</a:t>
            </a:r>
            <a:r>
              <a:rPr lang="es-EC"/>
              <a:t> nas decisões que as afetam. </a:t>
            </a:r>
            <a:br>
              <a:rPr i="1" lang="es-EC"/>
            </a:br>
            <a:endParaRPr i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es-EC"/>
              <a:t>Critério de qualidade</a:t>
            </a:r>
            <a:r>
              <a:rPr lang="es-EC"/>
              <a:t>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A resposta humanitária fundamenta-se na comunicação, na </a:t>
            </a:r>
            <a:r>
              <a:rPr b="1" lang="es-EC"/>
              <a:t>participação</a:t>
            </a:r>
            <a:r>
              <a:rPr lang="es-EC"/>
              <a:t> e no </a:t>
            </a:r>
            <a:r>
              <a:rPr i="1" lang="es-EC"/>
              <a:t>feedback.</a:t>
            </a:r>
            <a:endParaRPr i="1"/>
          </a:p>
        </p:txBody>
      </p:sp>
      <p:sp>
        <p:nvSpPr>
          <p:cNvPr id="332" name="Google Shape;332;p35"/>
          <p:cNvSpPr txBox="1"/>
          <p:nvPr/>
        </p:nvSpPr>
        <p:spPr>
          <a:xfrm>
            <a:off x="9749689" y="1749502"/>
            <a:ext cx="7590574" cy="5453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338400" lIns="338400" spcFirstLastPara="1" rIns="338400" wrap="square" tIns="338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-EC" sz="4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Neste contexto, o que significa“participação”?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s-EC" sz="3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participação efetiva das pessoas afetadas por uma crise numa ou em mais fases de um projeto ou programa de ajuda humanitária</a:t>
            </a:r>
            <a:r>
              <a:rPr b="0" i="0" lang="es-EC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5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2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Formas de participação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42"/>
          <p:cNvSpPr txBox="1"/>
          <p:nvPr>
            <p:ph idx="1" type="body"/>
          </p:nvPr>
        </p:nvSpPr>
        <p:spPr>
          <a:xfrm>
            <a:off x="656251" y="1070094"/>
            <a:ext cx="16683900" cy="76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Passiva</a:t>
            </a:r>
            <a:r>
              <a:rPr lang="es-EC" sz="2800">
                <a:solidFill>
                  <a:srgbClr val="000000"/>
                </a:solidFill>
              </a:rPr>
              <a:t>: A população afetada é informada do que aconteceu ou vai acontecer. </a:t>
            </a:r>
            <a:br>
              <a:rPr lang="es-EC" sz="2800">
                <a:solidFill>
                  <a:srgbClr val="000000"/>
                </a:solidFill>
              </a:rPr>
            </a:br>
            <a:endParaRPr sz="2800"/>
          </a:p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Fornecimento de informações</a:t>
            </a:r>
            <a:r>
              <a:rPr lang="es-EC" sz="2800">
                <a:solidFill>
                  <a:srgbClr val="000000"/>
                </a:solidFill>
              </a:rPr>
              <a:t>: A população afetada dá informações em resposta às perguntas formuladas. </a:t>
            </a:r>
            <a:br>
              <a:rPr lang="es-EC" sz="2800">
                <a:solidFill>
                  <a:srgbClr val="000000"/>
                </a:solidFill>
              </a:rPr>
            </a:br>
            <a:endParaRPr sz="2800">
              <a:solidFill>
                <a:srgbClr val="000000"/>
              </a:solidFill>
            </a:endParaRPr>
          </a:p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Diálogo</a:t>
            </a:r>
            <a:r>
              <a:rPr lang="es-EC" sz="2800">
                <a:solidFill>
                  <a:srgbClr val="000000"/>
                </a:solidFill>
              </a:rPr>
              <a:t>: Pede-se à população afetada a sua opinião sobre um tema específico. </a:t>
            </a:r>
            <a:br>
              <a:rPr lang="es-EC" sz="2800">
                <a:solidFill>
                  <a:srgbClr val="000000"/>
                </a:solidFill>
              </a:rPr>
            </a:br>
            <a:endParaRPr sz="2800"/>
          </a:p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Incentivos materiais</a:t>
            </a:r>
            <a:r>
              <a:rPr lang="es-EC" sz="2800">
                <a:solidFill>
                  <a:srgbClr val="000000"/>
                </a:solidFill>
              </a:rPr>
              <a:t>: A população afetada fornece alguns dos materiais e/ou mão de obra necessários para realizar uma operação em troca de pagamento em dinheiro, em vales ou em espécie.</a:t>
            </a:r>
            <a:br>
              <a:rPr lang="es-EC" sz="2800">
                <a:solidFill>
                  <a:srgbClr val="000000"/>
                </a:solidFill>
              </a:rPr>
            </a:br>
            <a:endParaRPr sz="2800"/>
          </a:p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Interativa</a:t>
            </a:r>
            <a:r>
              <a:rPr lang="es-EC" sz="2800">
                <a:solidFill>
                  <a:srgbClr val="000000"/>
                </a:solidFill>
              </a:rPr>
              <a:t>: A população afetada participa da análise das necessidades e do desenvolvimento de programas, e tem a capacidade de tomar decisões.</a:t>
            </a:r>
            <a:br>
              <a:rPr lang="es-EC" sz="2800">
                <a:solidFill>
                  <a:srgbClr val="000000"/>
                </a:solidFill>
              </a:rPr>
            </a:br>
            <a:endParaRPr sz="2800"/>
          </a:p>
          <a:p>
            <a:pPr indent="0" lvl="0" marL="19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None/>
            </a:pPr>
            <a:r>
              <a:rPr b="1" lang="es-EC" sz="2800">
                <a:solidFill>
                  <a:srgbClr val="000000"/>
                </a:solidFill>
              </a:rPr>
              <a:t>Iniciativas locais</a:t>
            </a:r>
            <a:r>
              <a:rPr lang="es-EC" sz="2800">
                <a:solidFill>
                  <a:srgbClr val="000000"/>
                </a:solidFill>
              </a:rPr>
              <a:t>: a população afetada toma a iniciativa, atuando independentemente das organizações ou instituições externas. Pode, no entanto, procurar ajuda de fontes externas para apoiar as suas iniciativas. </a:t>
            </a:r>
            <a:endParaRPr sz="2800"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40" name="Google Shape;340;p42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05333" y="297534"/>
            <a:ext cx="9229496" cy="90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10"/>
          <p:cNvSpPr txBox="1"/>
          <p:nvPr>
            <p:ph type="title"/>
          </p:nvPr>
        </p:nvSpPr>
        <p:spPr>
          <a:xfrm>
            <a:off x="802734" y="995711"/>
            <a:ext cx="9288325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Tudo está na Norma Humanitária </a:t>
            </a:r>
            <a:b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Essencial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7" name="Google Shape;347;p10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6667525" y="1318975"/>
            <a:ext cx="107631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"/>
              <a:buNone/>
            </a:pPr>
            <a:r>
              <a:rPr lang="es-EC" sz="4000">
                <a:solidFill>
                  <a:srgbClr val="000000"/>
                </a:solidFill>
              </a:rPr>
              <a:t>Ao final desta sessão será</a:t>
            </a:r>
            <a:endParaRPr sz="4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"/>
              <a:buNone/>
            </a:pPr>
            <a:r>
              <a:rPr lang="es-EC" sz="4000">
                <a:solidFill>
                  <a:srgbClr val="000000"/>
                </a:solidFill>
              </a:rPr>
              <a:t>capaz de:</a:t>
            </a:r>
            <a:endParaRPr sz="4000">
              <a:solidFill>
                <a:srgbClr val="000000"/>
              </a:solidFill>
            </a:endParaRPr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6667513" y="2921296"/>
            <a:ext cx="95187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-617283" lvl="0" marL="5715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lang="es-EC" sz="3700">
                <a:solidFill>
                  <a:srgbClr val="000000"/>
                </a:solidFill>
              </a:rPr>
              <a:t>Localizar e aplicar ao seu trabalho os nove Compromissos da Norma Humanitária Essencial (NHE)</a:t>
            </a:r>
            <a:endParaRPr sz="3700"/>
          </a:p>
          <a:p>
            <a:pPr indent="-617283" lvl="0" marL="571500" rtl="0" algn="l">
              <a:lnSpc>
                <a:spcPct val="9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lang="es-EC" sz="3700">
                <a:solidFill>
                  <a:srgbClr val="000000"/>
                </a:solidFill>
              </a:rPr>
              <a:t>Identificar desafios para os parceiros humanitários no cumprimento dos compromissos da NHE e propor formas de superá-los </a:t>
            </a:r>
            <a:endParaRPr sz="3700"/>
          </a:p>
          <a:p>
            <a:pPr indent="0" lvl="0" marL="0" rtl="0" algn="l">
              <a:lnSpc>
                <a:spcPct val="9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2500"/>
              <a:buNone/>
            </a:pPr>
            <a:r>
              <a:t/>
            </a:r>
            <a:endParaRPr sz="2500">
              <a:solidFill>
                <a:srgbClr val="000000"/>
              </a:solidFill>
            </a:endParaRPr>
          </a:p>
        </p:txBody>
      </p:sp>
      <p:sp>
        <p:nvSpPr>
          <p:cNvPr id="189" name="Google Shape;189;p2"/>
          <p:cNvSpPr txBox="1"/>
          <p:nvPr>
            <p:ph idx="12" type="sldNum"/>
          </p:nvPr>
        </p:nvSpPr>
        <p:spPr>
          <a:xfrm>
            <a:off x="4167046" y="8549513"/>
            <a:ext cx="4071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6"/>
          <p:cNvSpPr txBox="1"/>
          <p:nvPr/>
        </p:nvSpPr>
        <p:spPr>
          <a:xfrm>
            <a:off x="9501699" y="3611667"/>
            <a:ext cx="7452801" cy="28350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s-EC" sz="6000" u="none" cap="none" strike="noStrike">
                <a:solidFill>
                  <a:srgbClr val="3E3E3E"/>
                </a:solidFill>
                <a:latin typeface="Arial"/>
                <a:ea typeface="Arial"/>
                <a:cs typeface="Arial"/>
                <a:sym typeface="Arial"/>
              </a:rPr>
              <a:t>MUITO OBRIGADO</a:t>
            </a:r>
            <a:endParaRPr b="0" i="0" sz="6000" u="none" cap="none" strike="noStrike">
              <a:solidFill>
                <a:srgbClr val="3E3E3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1" i="0" lang="es-EC" sz="6000" u="none" cap="none" strike="noStrike">
                <a:solidFill>
                  <a:srgbClr val="00A585"/>
                </a:solidFill>
                <a:latin typeface="Arial"/>
                <a:ea typeface="Arial"/>
                <a:cs typeface="Arial"/>
                <a:sym typeface="Arial"/>
              </a:rPr>
              <a:t>A TODOS</a:t>
            </a:r>
            <a:endParaRPr b="1" i="0" sz="6000" u="none" cap="none" strike="noStrike">
              <a:solidFill>
                <a:srgbClr val="00A58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"/>
          <p:cNvSpPr txBox="1"/>
          <p:nvPr>
            <p:ph type="title"/>
          </p:nvPr>
        </p:nvSpPr>
        <p:spPr>
          <a:xfrm>
            <a:off x="396511" y="26900"/>
            <a:ext cx="16435222" cy="2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rPr lang="es-EC">
                <a:solidFill>
                  <a:srgbClr val="000000"/>
                </a:solidFill>
              </a:rPr>
              <a:t>O que é a Norma Humanitária Essencial?</a:t>
            </a:r>
            <a:endParaRPr/>
          </a:p>
        </p:txBody>
      </p:sp>
      <p:sp>
        <p:nvSpPr>
          <p:cNvPr id="195" name="Google Shape;195;p27"/>
          <p:cNvSpPr txBox="1"/>
          <p:nvPr>
            <p:ph idx="1" type="body"/>
          </p:nvPr>
        </p:nvSpPr>
        <p:spPr>
          <a:xfrm>
            <a:off x="1270039" y="2348393"/>
            <a:ext cx="14800200" cy="6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-296348" lvl="0" marL="296348" rtl="0" algn="just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Char char="•"/>
            </a:pPr>
            <a:r>
              <a:rPr lang="es-EC"/>
              <a:t>Trata-se de um sistema facultativo com indicadores mensuráveis, que viabiliza uma melhor prestação de contas às comunidades e às pessoas afetadas por uma crise, aos funcionários, aos doadores, aos governos e a outros agentes. </a:t>
            </a:r>
            <a:endParaRPr/>
          </a:p>
          <a:p>
            <a:pPr indent="-296348" lvl="0" marL="296348" rtl="0" algn="just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Clr>
                <a:srgbClr val="292929"/>
              </a:buClr>
              <a:buSzPts val="4000"/>
              <a:buFont typeface="Open Sans"/>
              <a:buChar char="•"/>
            </a:pPr>
            <a:r>
              <a:rPr lang="es-EC"/>
              <a:t>É aplicada durante o ciclo do programa em todas as etapas da resposta humanitária. </a:t>
            </a:r>
            <a:endParaRPr/>
          </a:p>
        </p:txBody>
      </p:sp>
      <p:sp>
        <p:nvSpPr>
          <p:cNvPr id="196" name="Google Shape;196;p27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8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Um processo único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2" name="Google Shape;202;p28"/>
          <p:cNvSpPr txBox="1"/>
          <p:nvPr>
            <p:ph idx="1" type="body"/>
          </p:nvPr>
        </p:nvSpPr>
        <p:spPr>
          <a:xfrm>
            <a:off x="1231991" y="1353123"/>
            <a:ext cx="153627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A </a:t>
            </a:r>
            <a:r>
              <a:rPr b="1" lang="es-EC"/>
              <a:t>NHE </a:t>
            </a:r>
            <a:r>
              <a:rPr lang="es-EC"/>
              <a:t>é o resultado de um esforço coletivo entre: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     . Esfera;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     . Humanitarian Accountability Partnership (HAP);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     . People in Aid;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/>
              <a:t>     . Groupe URD. </a:t>
            </a:r>
            <a:br>
              <a:rPr lang="es-EC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C"/>
              <a:t>É gerida conjuntamente pela Esfera, CHS Alliance e Groupe URD.</a:t>
            </a:r>
            <a:endParaRPr/>
          </a:p>
        </p:txBody>
      </p:sp>
      <p:sp>
        <p:nvSpPr>
          <p:cNvPr id="203" name="Google Shape;203;p28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9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Uma estrutura única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9" name="Google Shape;209;p29"/>
          <p:cNvSpPr txBox="1"/>
          <p:nvPr>
            <p:ph idx="1" type="body"/>
          </p:nvPr>
        </p:nvSpPr>
        <p:spPr>
          <a:xfrm>
            <a:off x="1231991" y="1159160"/>
            <a:ext cx="139536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-571500" lvl="0" marL="57150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Compromissos e critérios de qualidade:</a:t>
            </a:r>
            <a:r>
              <a:rPr lang="es-EC" sz="3200"/>
              <a:t> 9 compromissos e 9 critérios</a:t>
            </a:r>
            <a:endParaRPr/>
          </a:p>
          <a:p>
            <a:pPr indent="-571500" lvl="0" marL="571500" rtl="0" algn="l">
              <a:lnSpc>
                <a:spcPct val="12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Indicadores de desempenho: </a:t>
            </a:r>
            <a:r>
              <a:rPr lang="es-EC" sz="3200"/>
              <a:t>medem o progresso a partir do cumprimento de cada compromisso</a:t>
            </a:r>
            <a:r>
              <a:rPr b="1" lang="es-EC" sz="3200"/>
              <a:t>                                                                         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Ações-chave: </a:t>
            </a:r>
            <a:r>
              <a:rPr lang="es-EC" sz="3200"/>
              <a:t>orientações para a equipa  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Responsabilidades organizacionais: </a:t>
            </a:r>
            <a:r>
              <a:rPr lang="es-EC" sz="3200"/>
              <a:t>orientações </a:t>
            </a:r>
            <a:br>
              <a:rPr lang="es-EC" sz="3200"/>
            </a:br>
            <a:r>
              <a:rPr lang="es-EC" sz="3200"/>
              <a:t>para a administração</a:t>
            </a:r>
            <a:r>
              <a:rPr b="1" lang="es-EC" sz="3200"/>
              <a:t>                                                        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Notas de orientação: </a:t>
            </a:r>
            <a:r>
              <a:rPr lang="es-EC" sz="3200"/>
              <a:t>exemplos e informações adicionais </a:t>
            </a:r>
            <a:r>
              <a:rPr b="1" lang="es-EC" sz="3200"/>
              <a:t>                                                                                             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2663"/>
              </a:spcBef>
              <a:spcAft>
                <a:spcPts val="0"/>
              </a:spcAft>
              <a:buSzPts val="3500"/>
              <a:buFont typeface="Arial"/>
              <a:buChar char="•"/>
            </a:pPr>
            <a:r>
              <a:rPr b="1" lang="es-EC" sz="3200"/>
              <a:t>Perguntas de orientação:</a:t>
            </a:r>
            <a:r>
              <a:rPr lang="es-EC" sz="3200"/>
              <a:t> dão suporte ao planeamento </a:t>
            </a:r>
            <a:br>
              <a:rPr lang="es-EC" sz="3200"/>
            </a:br>
            <a:r>
              <a:rPr lang="es-EC" sz="3200"/>
              <a:t>à avaliação e à revisão das atividades</a:t>
            </a:r>
            <a:endParaRPr sz="3200"/>
          </a:p>
        </p:txBody>
      </p:sp>
      <p:sp>
        <p:nvSpPr>
          <p:cNvPr id="210" name="Google Shape;210;p29"/>
          <p:cNvSpPr txBox="1"/>
          <p:nvPr/>
        </p:nvSpPr>
        <p:spPr>
          <a:xfrm>
            <a:off x="13476959" y="7767539"/>
            <a:ext cx="3817800" cy="14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-EC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 página 54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-EC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(versão</a:t>
            </a:r>
            <a:r>
              <a:rPr lang="es-EC" sz="3000"/>
              <a:t> </a:t>
            </a:r>
            <a:r>
              <a:rPr b="0" i="0" lang="es-EC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português europeu)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29"/>
          <p:cNvPicPr preferRelativeResize="0"/>
          <p:nvPr/>
        </p:nvPicPr>
        <p:blipFill rotWithShape="1">
          <a:blip r:embed="rId3">
            <a:alphaModFix/>
          </a:blip>
          <a:srcRect b="14454" l="15284" r="14107" t="14648"/>
          <a:stretch/>
        </p:blipFill>
        <p:spPr>
          <a:xfrm>
            <a:off x="14348294" y="4682190"/>
            <a:ext cx="2075128" cy="2950739"/>
          </a:xfrm>
          <a:prstGeom prst="rect">
            <a:avLst/>
          </a:prstGeom>
          <a:noFill/>
          <a:ln cap="flat" cmpd="sng" w="9525">
            <a:solidFill>
              <a:srgbClr val="C9ABDD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292929">
                <a:alpha val="40000"/>
              </a:srgbClr>
            </a:outerShdw>
          </a:effectLst>
        </p:spPr>
      </p:pic>
      <p:sp>
        <p:nvSpPr>
          <p:cNvPr id="212" name="Google Shape;212;p29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"/>
          <p:cNvSpPr txBox="1"/>
          <p:nvPr>
            <p:ph type="title"/>
          </p:nvPr>
        </p:nvSpPr>
        <p:spPr>
          <a:xfrm>
            <a:off x="408157" y="61756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</a:pPr>
            <a:r>
              <a:rPr b="0" lang="es-EC">
                <a:solidFill>
                  <a:srgbClr val="000000"/>
                </a:solidFill>
              </a:rPr>
              <a:t>An overview </a:t>
            </a:r>
            <a:r>
              <a:rPr lang="es-EC">
                <a:solidFill>
                  <a:srgbClr val="000000"/>
                </a:solidFill>
              </a:rPr>
              <a:t>/ Uma visão geral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18" name="Google Shape;218;p3"/>
          <p:cNvSpPr txBox="1"/>
          <p:nvPr/>
        </p:nvSpPr>
        <p:spPr>
          <a:xfrm>
            <a:off x="2216727" y="3500444"/>
            <a:ext cx="12496799" cy="222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A3FD"/>
              </a:buClr>
              <a:buSzPts val="13800"/>
              <a:buFont typeface="Arial"/>
              <a:buNone/>
            </a:pPr>
            <a:r>
              <a:rPr b="1" i="0" lang="es-EC" sz="13800" u="none" cap="none" strike="noStrike">
                <a:solidFill>
                  <a:srgbClr val="42A3FD"/>
                </a:solidFill>
                <a:latin typeface="Open Sans"/>
                <a:ea typeface="Open Sans"/>
                <a:cs typeface="Open Sans"/>
                <a:sym typeface="Open Sans"/>
              </a:rPr>
              <a:t>VÍDEO</a:t>
            </a:r>
            <a:r>
              <a:rPr b="0" i="0" lang="es-EC" sz="1800" u="none" cap="none" strike="noStrik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1800" u="none" cap="none" strike="noStrik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69338" y="801492"/>
            <a:ext cx="8491129" cy="82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1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Os nove compromissos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5" name="Google Shape;225;p31"/>
          <p:cNvSpPr txBox="1"/>
          <p:nvPr>
            <p:ph idx="1" type="body"/>
          </p:nvPr>
        </p:nvSpPr>
        <p:spPr>
          <a:xfrm>
            <a:off x="448641" y="1308855"/>
            <a:ext cx="8220697" cy="7482687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504"/>
              <a:buNone/>
            </a:pPr>
            <a:r>
              <a:rPr b="1" lang="es-EC"/>
              <a:t>A Norma Humanitária Essencial para a qualidade e a prestação de contas (NHE) </a:t>
            </a:r>
            <a:r>
              <a:rPr lang="es-EC"/>
              <a:t>estabelece nove compromissos que podem ser utilizados por organizações e indivíduos envolvidos na resposta humanitária para melhorar a qualidade e a eficácia da </a:t>
            </a:r>
            <a:br>
              <a:rPr lang="es-EC"/>
            </a:br>
            <a:r>
              <a:rPr lang="es-EC"/>
              <a:t>assistência que prestam. </a:t>
            </a:r>
            <a:endParaRPr/>
          </a:p>
        </p:txBody>
      </p:sp>
      <p:sp>
        <p:nvSpPr>
          <p:cNvPr id="226" name="Google Shape;226;p31"/>
          <p:cNvSpPr txBox="1"/>
          <p:nvPr/>
        </p:nvSpPr>
        <p:spPr>
          <a:xfrm>
            <a:off x="4203656" y="8791542"/>
            <a:ext cx="32010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-EC" sz="3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(ver página 52)</a:t>
            </a:r>
            <a:endParaRPr b="0" i="0" sz="3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7" name="Google Shape;227;p31"/>
          <p:cNvPicPr preferRelativeResize="0"/>
          <p:nvPr/>
        </p:nvPicPr>
        <p:blipFill rotWithShape="1">
          <a:blip r:embed="rId4">
            <a:alphaModFix/>
          </a:blip>
          <a:srcRect b="14454" l="15284" r="14107" t="14648"/>
          <a:stretch/>
        </p:blipFill>
        <p:spPr>
          <a:xfrm>
            <a:off x="7404656" y="7314248"/>
            <a:ext cx="1446736" cy="2057194"/>
          </a:xfrm>
          <a:prstGeom prst="rect">
            <a:avLst/>
          </a:prstGeom>
          <a:noFill/>
          <a:ln cap="flat" cmpd="sng" w="9525">
            <a:solidFill>
              <a:srgbClr val="C9ABDD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292929">
                <a:alpha val="40000"/>
              </a:srgbClr>
            </a:outerShdw>
          </a:effectLst>
        </p:spPr>
      </p:pic>
      <p:sp>
        <p:nvSpPr>
          <p:cNvPr id="228" name="Google Shape;228;p31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>
            <p:ph type="title"/>
          </p:nvPr>
        </p:nvSpPr>
        <p:spPr>
          <a:xfrm>
            <a:off x="392704" y="70423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que é a prestação de contas?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4" name="Google Shape;234;p39"/>
          <p:cNvSpPr txBox="1"/>
          <p:nvPr>
            <p:ph idx="1" type="body"/>
          </p:nvPr>
        </p:nvSpPr>
        <p:spPr>
          <a:xfrm>
            <a:off x="1231990" y="1249491"/>
            <a:ext cx="157026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663"/>
              </a:spcBef>
              <a:spcAft>
                <a:spcPts val="0"/>
              </a:spcAft>
              <a:buSzPts val="4000"/>
              <a:buNone/>
            </a:pPr>
            <a:r>
              <a:rPr lang="es-EC" sz="3800"/>
              <a:t>Esfera define a prestação de contas como a </a:t>
            </a:r>
            <a:r>
              <a:rPr b="1" lang="es-EC" sz="3800"/>
              <a:t>utilização responsável por parte das organizações humanitárias dos recursos que têm à sua disposição. </a:t>
            </a:r>
            <a:endParaRPr sz="3800"/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4000"/>
              <a:buNone/>
            </a:pPr>
            <a:r>
              <a:rPr lang="es-EC" sz="3800"/>
              <a:t>Ou seja, consiste em </a:t>
            </a:r>
            <a:r>
              <a:rPr b="1" lang="es-EC" sz="3800"/>
              <a:t>explicar como os seus programas funcionam de acordo</a:t>
            </a:r>
            <a:r>
              <a:rPr lang="es-EC" sz="3800"/>
              <a:t> com as melhores práticas e compromissos acordados em comum... </a:t>
            </a:r>
            <a:endParaRPr sz="3800"/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4000"/>
              <a:buNone/>
            </a:pPr>
            <a:r>
              <a:rPr lang="es-EC" sz="3800"/>
              <a:t>... e </a:t>
            </a:r>
            <a:r>
              <a:rPr b="1" lang="es-EC" sz="3800"/>
              <a:t>envolver as partes interessadas no seu trabalho</a:t>
            </a:r>
            <a:r>
              <a:rPr lang="es-EC" sz="3800"/>
              <a:t>, ou seja, considerar as necessidades, as vulnerabilidades e as capacidades das populações afetadas em todas as etapas da resposta humanitária.</a:t>
            </a:r>
            <a:endParaRPr sz="3800"/>
          </a:p>
        </p:txBody>
      </p:sp>
      <p:sp>
        <p:nvSpPr>
          <p:cNvPr id="235" name="Google Shape;235;p39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0"/>
          <p:cNvSpPr txBox="1"/>
          <p:nvPr>
            <p:ph type="title"/>
          </p:nvPr>
        </p:nvSpPr>
        <p:spPr>
          <a:xfrm>
            <a:off x="392704" y="70423"/>
            <a:ext cx="16322528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quem os agentes humanitários devem prestar contas e como?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1" name="Google Shape;241;p40"/>
          <p:cNvSpPr txBox="1"/>
          <p:nvPr>
            <p:ph idx="1" type="body"/>
          </p:nvPr>
        </p:nvSpPr>
        <p:spPr>
          <a:xfrm>
            <a:off x="511225" y="2343300"/>
            <a:ext cx="8248500" cy="60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Às populações afetadas por desastres	</a:t>
            </a:r>
            <a:endParaRPr sz="4400">
              <a:solidFill>
                <a:srgbClr val="29292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Às comunidades de acolhimento	</a:t>
            </a:r>
            <a:endParaRPr sz="4400">
              <a:solidFill>
                <a:srgbClr val="29292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Aos governos de</a:t>
            </a:r>
            <a:br>
              <a:rPr lang="es-EC" sz="4400">
                <a:solidFill>
                  <a:srgbClr val="292929"/>
                </a:solidFill>
              </a:rPr>
            </a:br>
            <a:r>
              <a:rPr lang="es-EC" sz="4400">
                <a:solidFill>
                  <a:srgbClr val="292929"/>
                </a:solidFill>
              </a:rPr>
              <a:t>acolhimento</a:t>
            </a:r>
            <a:endParaRPr sz="4400">
              <a:solidFill>
                <a:srgbClr val="292929"/>
              </a:solidFill>
            </a:endParaRPr>
          </a:p>
        </p:txBody>
      </p:sp>
      <p:sp>
        <p:nvSpPr>
          <p:cNvPr id="242" name="Google Shape;242;p40"/>
          <p:cNvSpPr txBox="1"/>
          <p:nvPr/>
        </p:nvSpPr>
        <p:spPr>
          <a:xfrm>
            <a:off x="511216" y="7527990"/>
            <a:ext cx="16610400" cy="13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lang="es-EC" sz="4400">
                <a:latin typeface="Open Sans"/>
                <a:ea typeface="Open Sans"/>
                <a:cs typeface="Open Sans"/>
                <a:sym typeface="Open Sans"/>
              </a:rPr>
              <a:t>Entre estes, a quem teríamos que </a:t>
            </a:r>
            <a:r>
              <a:rPr b="1" lang="es-EC" sz="4400" u="sng">
                <a:latin typeface="Open Sans"/>
                <a:ea typeface="Open Sans"/>
                <a:cs typeface="Open Sans"/>
                <a:sym typeface="Open Sans"/>
              </a:rPr>
              <a:t>prestar contas</a:t>
            </a:r>
            <a:r>
              <a:rPr b="1" lang="es-EC" sz="4400">
                <a:latin typeface="Open Sans"/>
                <a:ea typeface="Open Sans"/>
                <a:cs typeface="Open Sans"/>
                <a:sym typeface="Open Sans"/>
              </a:rPr>
              <a:t>, e como?</a:t>
            </a:r>
            <a:endParaRPr b="1" i="0" sz="4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3" name="Google Shape;243;p40"/>
          <p:cNvSpPr txBox="1"/>
          <p:nvPr>
            <p:ph idx="1" type="body"/>
          </p:nvPr>
        </p:nvSpPr>
        <p:spPr>
          <a:xfrm>
            <a:off x="9225925" y="2343300"/>
            <a:ext cx="8248500" cy="60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457200" lvl="0" marL="45720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000"/>
              <a:buNone/>
            </a:pPr>
            <a:r>
              <a:rPr lang="es-EC" sz="4400">
                <a:solidFill>
                  <a:srgbClr val="292929"/>
                </a:solidFill>
              </a:rPr>
              <a:t>Aos doadores</a:t>
            </a:r>
            <a:endParaRPr sz="4400">
              <a:solidFill>
                <a:srgbClr val="29292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		Aos parceiros</a:t>
            </a:r>
            <a:endParaRPr sz="4400">
              <a:solidFill>
                <a:srgbClr val="29292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		Aos colegas</a:t>
            </a:r>
            <a:endParaRPr sz="4400">
              <a:solidFill>
                <a:srgbClr val="29292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292929"/>
              </a:buClr>
              <a:buSzPts val="4400"/>
              <a:buNone/>
            </a:pPr>
            <a:r>
              <a:rPr lang="es-EC" sz="4400">
                <a:solidFill>
                  <a:srgbClr val="292929"/>
                </a:solidFill>
              </a:rPr>
              <a:t>		Outros?</a:t>
            </a:r>
            <a:endParaRPr sz="4400">
              <a:solidFill>
                <a:srgbClr val="292929"/>
              </a:solidFill>
            </a:endParaRPr>
          </a:p>
        </p:txBody>
      </p:sp>
      <p:sp>
        <p:nvSpPr>
          <p:cNvPr id="244" name="Google Shape;244;p40"/>
          <p:cNvSpPr txBox="1"/>
          <p:nvPr>
            <p:ph idx="12" type="sldNum"/>
          </p:nvPr>
        </p:nvSpPr>
        <p:spPr>
          <a:xfrm>
            <a:off x="4019623" y="8528694"/>
            <a:ext cx="3942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s-EC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4_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3_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548E345B6D594AAA06BAD71EA843DF" ma:contentTypeVersion="13" ma:contentTypeDescription="Create a new document." ma:contentTypeScope="" ma:versionID="6e7c3f28e1bc4b070fd20064c2ee66a9">
  <xsd:schema xmlns:xsd="http://www.w3.org/2001/XMLSchema" xmlns:xs="http://www.w3.org/2001/XMLSchema" xmlns:p="http://schemas.microsoft.com/office/2006/metadata/properties" xmlns:ns2="1355b3f0-e072-4ae3-b261-722c43fa6e26" xmlns:ns3="9051fefc-2ea4-4620-a82b-61f19e316bb6" targetNamespace="http://schemas.microsoft.com/office/2006/metadata/properties" ma:root="true" ma:fieldsID="a04da16e49fc843fe31a3b399909da27" ns2:_="" ns3:_="">
    <xsd:import namespace="1355b3f0-e072-4ae3-b261-722c43fa6e26"/>
    <xsd:import namespace="9051fefc-2ea4-4620-a82b-61f19e316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55b3f0-e072-4ae3-b261-722c43fa6e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1fefc-2ea4-4620-a82b-61f19e316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355b3f0-e072-4ae3-b261-722c43fa6e26" xsi:nil="true"/>
  </documentManagement>
</p:properties>
</file>

<file path=customXml/itemProps1.xml><?xml version="1.0" encoding="utf-8"?>
<ds:datastoreItem xmlns:ds="http://schemas.openxmlformats.org/officeDocument/2006/customXml" ds:itemID="{FA504972-4A75-4C07-8D49-7332F5DD136E}"/>
</file>

<file path=customXml/itemProps2.xml><?xml version="1.0" encoding="utf-8"?>
<ds:datastoreItem xmlns:ds="http://schemas.openxmlformats.org/officeDocument/2006/customXml" ds:itemID="{CF17C0E7-F2F3-4B8E-9AF6-7E0FEB68538E}"/>
</file>

<file path=customXml/itemProps3.xml><?xml version="1.0" encoding="utf-8"?>
<ds:datastoreItem xmlns:ds="http://schemas.openxmlformats.org/officeDocument/2006/customXml" ds:itemID="{5DAA3E49-0ADB-42BC-B8E3-B183EAE05F5F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DeVon Solomon</dc:creator>
  <dcterms:created xsi:type="dcterms:W3CDTF">2018-12-14T22:00:46Z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0x01010040548E345B6D594AAA06BAD71EA843DF</vt:lpwstr>
  </property>
</Properties>
</file>